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7" r:id="rId4"/>
    <p:sldId id="268" r:id="rId5"/>
    <p:sldId id="258" r:id="rId6"/>
    <p:sldId id="282" r:id="rId7"/>
    <p:sldId id="262" r:id="rId8"/>
    <p:sldId id="271" r:id="rId9"/>
    <p:sldId id="263" r:id="rId10"/>
    <p:sldId id="273" r:id="rId11"/>
    <p:sldId id="274" r:id="rId12"/>
    <p:sldId id="261" r:id="rId13"/>
    <p:sldId id="277" r:id="rId14"/>
    <p:sldId id="279" r:id="rId15"/>
    <p:sldId id="278" r:id="rId16"/>
    <p:sldId id="276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12"/>
    <a:srgbClr val="3EC973"/>
    <a:srgbClr val="1F54DB"/>
    <a:srgbClr val="1F5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7" autoAdjust="0"/>
    <p:restoredTop sz="94637" autoAdjust="0"/>
  </p:normalViewPr>
  <p:slideViewPr>
    <p:cSldViewPr snapToGrid="0" showGuides="1">
      <p:cViewPr varScale="1">
        <p:scale>
          <a:sx n="74" d="100"/>
          <a:sy n="74" d="100"/>
        </p:scale>
        <p:origin x="49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0152D-EC32-48B9-A9C6-1B0A17E15F17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6E122F-E120-417E-9631-33982A76A70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6722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ieling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irtual-reality?utm_source=unsplash&amp;utm_medium=referral&amp;utm_content=creditCopyText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ieling?utm_source=unsplash&amp;utm_medium=referral&amp;utm_content=creditCopyTex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irtual-reality?utm_source=unsplash&amp;utm_medium=referral&amp;utm_content=creditCopyText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ieling?utm_source=unsplash&amp;utm_medium=referral&amp;utm_content=creditCopyTex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virtual-reality?utm_source=unsplash&amp;utm_medium=referral&amp;utm_content=creditCopyTex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6006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2201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487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1990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Remy </a:t>
            </a:r>
            <a:r>
              <a:rPr lang="en-US" dirty="0" err="1">
                <a:hlinkClick r:id="rId3"/>
              </a:rPr>
              <a:t>Gieling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='https://www.freepik.com/photos/virtual-reality'&gt;Virtual reality photo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r>
              <a:rPr lang="en-US" dirty="0"/>
              <a:t>Microsoft Videos Library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462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Remy </a:t>
            </a:r>
            <a:r>
              <a:rPr lang="en-US" dirty="0" err="1">
                <a:hlinkClick r:id="rId3"/>
              </a:rPr>
              <a:t>Gieling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='https://www.freepik.com/photos/virtual-reality'&gt;Virtual reality photo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r>
              <a:rPr lang="en-US" dirty="0"/>
              <a:t>Microsoft Videos Library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5566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Remy </a:t>
            </a:r>
            <a:r>
              <a:rPr lang="en-US" dirty="0" err="1">
                <a:hlinkClick r:id="rId3"/>
              </a:rPr>
              <a:t>Gieling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='https://www.freepik.com/photos/virtual-reality'&gt;Virtual reality photo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  <a:p>
            <a:r>
              <a:rPr lang="en-US" dirty="0"/>
              <a:t>Microsoft Videos Library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6992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1922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317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8930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837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3369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62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18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4613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1991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6E122F-E120-417E-9631-33982A76A70E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787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8529A-B9B8-C060-0848-5F425CAC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EAF62-6883-FBD2-7450-1820466C7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56B7F-D40E-2465-40CE-FA9EA6EF5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DB0BD-703C-8D9F-B726-EAE6401F6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AE6AA-B7B5-9F12-8951-5F6CB875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260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5849-8763-6827-0EDF-56D9E22FF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80889C-6897-D554-7EBE-92168F426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A769E-9EB5-5FC4-F538-9FC754E6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C4B54-9808-4C06-30D3-E6F479671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CC511-D89A-2807-9538-3B78F8760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766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F2E5F-5756-72F3-CCF1-E34FB03B8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1C1E4-5A01-3024-6646-3093ED4D0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A1EAF-1B2B-A3A7-AC3E-390C4110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998E0-206A-68F0-D29E-CDD116A3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D76D-CB4B-A3DA-CE3C-E9102056D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65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70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5C574-BAC7-5B95-BD5E-3CA55083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72850" cy="9874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D89A2-6B7F-170F-5AD1-D87F67543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638300"/>
            <a:ext cx="11401425" cy="453866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966B0-272C-0311-8C0F-25100F33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4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91B7D3A-888D-42B2-A743-ECCEF02EFA39}" type="slidenum">
              <a:rPr lang="en-ID" smtClean="0"/>
              <a:pPr/>
              <a:t>‹#›</a:t>
            </a:fld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pos="27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FF11-DB29-0996-AE22-45B2C71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780CA-E8D2-2D9A-0F93-72EB24466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46121-AA70-18D4-8512-809AE05D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FB43A-EC78-5213-0E42-311A3B1B3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DFABD-4BFE-B068-AC5C-781C8FF5F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889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109CD-802F-9388-5967-F9EBB5CB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9B0E6-CD22-3721-A81E-CF1D2C7175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BF94-EA6A-7409-DB5E-03E157D26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CCE1C-F0D3-6E1A-072E-A6784375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0B46A-01EB-309C-8DD1-8E2FA2CC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68FA3-CE6A-C257-5FE0-7809F28F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7931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E70E7-244E-3393-B8A7-F7A7E6ED4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F7E48-17B8-AC47-10ED-17ADAAD26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9EE1B9-6DE6-0872-A5A2-33496DDCD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1DF9A-440A-0A13-31D5-82B29B81F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4081B-2EC3-FD5E-4A31-CFB295606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8E502B-BECC-B29F-6CA1-E56F7D91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C8107-81AD-39BB-8C59-F46B799EF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7EA9F-6B29-4A69-7269-B673AD4D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12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3A8D-D12C-87F0-5643-084F3992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76FC-C21A-D3CD-DD36-5AA5CF0A9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5D896-1675-DF30-F335-C5561665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84AB6-A3D6-52AE-3550-786758D45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857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C40DEC-69AB-5DE1-97A9-AA62F9B55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C4D0D-DEFE-530F-1F85-E903A05F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6B644-AEAD-5525-BA57-FAD37A58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852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DDB2-DD5F-FFBD-667A-B18091410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289C-6FF3-397B-C18E-1413BE0C3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7A5E7-6BCB-24F4-0B71-C2692BDD74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3CE86-D428-0C48-7A0E-432EEAB01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E9CCC-D9E2-39F3-4C38-C1066D7F0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9AEA7-E07C-87EF-860F-18494E2A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059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632B-21AC-F247-E81A-3F42E6068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3BF437-8899-3BAB-EBBA-072764A56E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09658-C839-802F-8F34-779F90B4F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ECCAE-94FE-918C-0364-C1A5B37A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5DF1B4-A638-E3BE-68F2-9D2EF98CF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F21CB-5462-2AEF-47F8-BE468A2C1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039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C8145-35FB-4966-DE78-E6A5D71EF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4CC2D-9A01-F2CF-EBDD-47E2954E3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3216A-87CD-1A0E-6A16-C0CFABD19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10375-3CE5-42C9-BED1-94F243621839}" type="datetimeFigureOut">
              <a:rPr lang="en-ID" smtClean="0"/>
              <a:t>16/12/2022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DA739-2260-4AE2-FAC9-2C82578B4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55475-40EA-BF2C-FFCE-81B95BD19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B7D3A-888D-42B2-A743-ECCEF02EFA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4230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F7A4D80-0BAE-ED0E-3A8B-33C33B40C8E9}"/>
              </a:ext>
            </a:extLst>
          </p:cNvPr>
          <p:cNvSpPr/>
          <p:nvPr/>
        </p:nvSpPr>
        <p:spPr>
          <a:xfrm>
            <a:off x="0" y="0"/>
            <a:ext cx="3196511" cy="3232706"/>
          </a:xfrm>
          <a:custGeom>
            <a:avLst/>
            <a:gdLst>
              <a:gd name="connsiteX0" fmla="*/ 0 w 3196511"/>
              <a:gd name="connsiteY0" fmla="*/ 0 h 3232706"/>
              <a:gd name="connsiteX1" fmla="*/ 2677834 w 3196511"/>
              <a:gd name="connsiteY1" fmla="*/ 0 h 3232706"/>
              <a:gd name="connsiteX2" fmla="*/ 2757562 w 3196511"/>
              <a:gd name="connsiteY2" fmla="*/ 87723 h 3232706"/>
              <a:gd name="connsiteX3" fmla="*/ 3196511 w 3196511"/>
              <a:gd name="connsiteY3" fmla="*/ 1310454 h 3232706"/>
              <a:gd name="connsiteX4" fmla="*/ 1274259 w 3196511"/>
              <a:gd name="connsiteY4" fmla="*/ 3232706 h 3232706"/>
              <a:gd name="connsiteX5" fmla="*/ 51528 w 3196511"/>
              <a:gd name="connsiteY5" fmla="*/ 2793757 h 3232706"/>
              <a:gd name="connsiteX6" fmla="*/ 0 w 3196511"/>
              <a:gd name="connsiteY6" fmla="*/ 2746925 h 323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6511" h="3232706">
                <a:moveTo>
                  <a:pt x="0" y="0"/>
                </a:moveTo>
                <a:lnTo>
                  <a:pt x="2677834" y="0"/>
                </a:lnTo>
                <a:lnTo>
                  <a:pt x="2757562" y="87723"/>
                </a:lnTo>
                <a:cubicBezTo>
                  <a:pt x="3031783" y="420002"/>
                  <a:pt x="3196511" y="845991"/>
                  <a:pt x="3196511" y="1310454"/>
                </a:cubicBezTo>
                <a:cubicBezTo>
                  <a:pt x="3196511" y="2372084"/>
                  <a:pt x="2335889" y="3232706"/>
                  <a:pt x="1274259" y="3232706"/>
                </a:cubicBezTo>
                <a:cubicBezTo>
                  <a:pt x="809796" y="3232706"/>
                  <a:pt x="383807" y="3067978"/>
                  <a:pt x="51528" y="2793757"/>
                </a:cubicBezTo>
                <a:lnTo>
                  <a:pt x="0" y="274692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07CF66E-E770-ED79-02E3-CCD8B934D440}"/>
              </a:ext>
            </a:extLst>
          </p:cNvPr>
          <p:cNvSpPr/>
          <p:nvPr/>
        </p:nvSpPr>
        <p:spPr>
          <a:xfrm>
            <a:off x="0" y="0"/>
            <a:ext cx="3202080" cy="2857861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B6421E-AF7E-5485-1E72-A030CF3E9315}"/>
              </a:ext>
            </a:extLst>
          </p:cNvPr>
          <p:cNvSpPr/>
          <p:nvPr/>
        </p:nvSpPr>
        <p:spPr>
          <a:xfrm>
            <a:off x="2670338" y="0"/>
            <a:ext cx="796475" cy="2165925"/>
          </a:xfrm>
          <a:custGeom>
            <a:avLst/>
            <a:gdLst>
              <a:gd name="connsiteX0" fmla="*/ 0 w 796475"/>
              <a:gd name="connsiteY0" fmla="*/ 0 h 2165925"/>
              <a:gd name="connsiteX1" fmla="*/ 561183 w 796475"/>
              <a:gd name="connsiteY1" fmla="*/ 0 h 2165925"/>
              <a:gd name="connsiteX2" fmla="*/ 563153 w 796475"/>
              <a:gd name="connsiteY2" fmla="*/ 3243 h 2165925"/>
              <a:gd name="connsiteX3" fmla="*/ 796475 w 796475"/>
              <a:gd name="connsiteY3" fmla="*/ 924702 h 2165925"/>
              <a:gd name="connsiteX4" fmla="*/ 466323 w 796475"/>
              <a:gd name="connsiteY4" fmla="*/ 2005551 h 2165925"/>
              <a:gd name="connsiteX5" fmla="*/ 334005 w 796475"/>
              <a:gd name="connsiteY5" fmla="*/ 2165925 h 2165925"/>
              <a:gd name="connsiteX6" fmla="*/ 379826 w 796475"/>
              <a:gd name="connsiteY6" fmla="*/ 2081503 h 2165925"/>
              <a:gd name="connsiteX7" fmla="*/ 531742 w 796475"/>
              <a:gd name="connsiteY7" fmla="*/ 1329029 h 2165925"/>
              <a:gd name="connsiteX8" fmla="*/ 90303 w 796475"/>
              <a:gd name="connsiteY8" fmla="*/ 99359 h 216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475" h="2165925">
                <a:moveTo>
                  <a:pt x="0" y="0"/>
                </a:moveTo>
                <a:lnTo>
                  <a:pt x="561183" y="0"/>
                </a:lnTo>
                <a:lnTo>
                  <a:pt x="563153" y="3243"/>
                </a:lnTo>
                <a:cubicBezTo>
                  <a:pt x="711953" y="277159"/>
                  <a:pt x="796475" y="591060"/>
                  <a:pt x="796475" y="924702"/>
                </a:cubicBezTo>
                <a:cubicBezTo>
                  <a:pt x="796475" y="1325072"/>
                  <a:pt x="674763" y="1697018"/>
                  <a:pt x="466323" y="2005551"/>
                </a:cubicBezTo>
                <a:lnTo>
                  <a:pt x="334005" y="2165925"/>
                </a:lnTo>
                <a:lnTo>
                  <a:pt x="379826" y="2081503"/>
                </a:lnTo>
                <a:cubicBezTo>
                  <a:pt x="477647" y="1850221"/>
                  <a:pt x="531742" y="1595944"/>
                  <a:pt x="531742" y="1329029"/>
                </a:cubicBezTo>
                <a:cubicBezTo>
                  <a:pt x="531742" y="861930"/>
                  <a:pt x="366079" y="433523"/>
                  <a:pt x="90303" y="99359"/>
                </a:cubicBez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6395BF12-D2D1-FC80-FB80-A041EE87E0C8}"/>
              </a:ext>
            </a:extLst>
          </p:cNvPr>
          <p:cNvSpPr/>
          <p:nvPr/>
        </p:nvSpPr>
        <p:spPr>
          <a:xfrm>
            <a:off x="766916" y="3810244"/>
            <a:ext cx="6498886" cy="7198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B6B73C5-6707-D0C3-98FC-A51CFC5C5F4F}"/>
              </a:ext>
            </a:extLst>
          </p:cNvPr>
          <p:cNvCxnSpPr>
            <a:cxnSpLocks/>
          </p:cNvCxnSpPr>
          <p:nvPr/>
        </p:nvCxnSpPr>
        <p:spPr>
          <a:xfrm>
            <a:off x="3008466" y="4170166"/>
            <a:ext cx="37697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5AD4EA3-0BB5-ACED-D7DF-603DE69E0529}"/>
              </a:ext>
            </a:extLst>
          </p:cNvPr>
          <p:cNvSpPr/>
          <p:nvPr/>
        </p:nvSpPr>
        <p:spPr>
          <a:xfrm>
            <a:off x="6853084" y="400051"/>
            <a:ext cx="4572000" cy="645795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 descr="A person wearing a vr headset&#10;&#10;Description automatically generated with low confidence">
            <a:extLst>
              <a:ext uri="{FF2B5EF4-FFF2-40B4-BE49-F238E27FC236}">
                <a16:creationId xmlns:a16="http://schemas.microsoft.com/office/drawing/2014/main" id="{A6C04213-E047-D6C7-63AA-4F467493E5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16366" r="18447"/>
          <a:stretch/>
        </p:blipFill>
        <p:spPr>
          <a:xfrm>
            <a:off x="6553224" y="552450"/>
            <a:ext cx="5638775" cy="6305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32D226-678C-9A17-21F9-E42A6034F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16" y="1631122"/>
            <a:ext cx="5329084" cy="192948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ID" dirty="0">
                <a:solidFill>
                  <a:schemeClr val="bg1"/>
                </a:solidFill>
              </a:rPr>
              <a:t>Monte Carlo Tree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293A-1653-5755-B812-F46EE013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1</a:t>
            </a:fld>
            <a:endParaRPr lang="en-ID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E8D26D0-7C2E-F888-121B-9CAB1F4E686B}"/>
              </a:ext>
            </a:extLst>
          </p:cNvPr>
          <p:cNvGrpSpPr/>
          <p:nvPr/>
        </p:nvGrpSpPr>
        <p:grpSpPr>
          <a:xfrm>
            <a:off x="6228858" y="1578766"/>
            <a:ext cx="1248452" cy="1248450"/>
            <a:chOff x="6302619" y="1973932"/>
            <a:chExt cx="1248452" cy="124845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698A95-8D47-F467-BEBC-995B463543DD}"/>
                </a:ext>
              </a:extLst>
            </p:cNvPr>
            <p:cNvSpPr/>
            <p:nvPr/>
          </p:nvSpPr>
          <p:spPr>
            <a:xfrm>
              <a:off x="6302619" y="1973932"/>
              <a:ext cx="1248452" cy="1248450"/>
            </a:xfrm>
            <a:prstGeom prst="ellipse">
              <a:avLst/>
            </a:prstGeom>
            <a:gradFill flip="none" rotWithShape="1">
              <a:gsLst>
                <a:gs pos="48000">
                  <a:srgbClr val="1F55DE">
                    <a:alpha val="40000"/>
                  </a:srgbClr>
                </a:gs>
                <a:gs pos="99000">
                  <a:srgbClr val="1F55DE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9D1912-41ED-94AD-DE58-35EABBB06A45}"/>
                </a:ext>
              </a:extLst>
            </p:cNvPr>
            <p:cNvSpPr/>
            <p:nvPr/>
          </p:nvSpPr>
          <p:spPr>
            <a:xfrm>
              <a:off x="6517550" y="2188862"/>
              <a:ext cx="818591" cy="81859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 dirty="0"/>
            </a:p>
          </p:txBody>
        </p:sp>
        <p:pic>
          <p:nvPicPr>
            <p:cNvPr id="16" name="Graphic 15" descr="Virtual Reality headset outline">
              <a:extLst>
                <a:ext uri="{FF2B5EF4-FFF2-40B4-BE49-F238E27FC236}">
                  <a16:creationId xmlns:a16="http://schemas.microsoft.com/office/drawing/2014/main" id="{27B7F2FB-BD7A-609C-F4CC-8BDE43B7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89" y="2259201"/>
              <a:ext cx="677913" cy="677913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BA387AE-6E41-4C22-23CF-9671AABBADE0}"/>
              </a:ext>
            </a:extLst>
          </p:cNvPr>
          <p:cNvSpPr txBox="1"/>
          <p:nvPr/>
        </p:nvSpPr>
        <p:spPr>
          <a:xfrm>
            <a:off x="1016000" y="3985500"/>
            <a:ext cx="17652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Presentation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2A74C91-7E0E-96CF-6A08-9C29A8467008}"/>
              </a:ext>
            </a:extLst>
          </p:cNvPr>
          <p:cNvSpPr/>
          <p:nvPr/>
        </p:nvSpPr>
        <p:spPr>
          <a:xfrm>
            <a:off x="11030916" y="552448"/>
            <a:ext cx="469081" cy="469081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897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a virtual reality headset&#10;&#10;Description automatically generated with medium confidence">
            <a:extLst>
              <a:ext uri="{FF2B5EF4-FFF2-40B4-BE49-F238E27FC236}">
                <a16:creationId xmlns:a16="http://schemas.microsoft.com/office/drawing/2014/main" id="{5C977040-35DE-20EE-20B3-DD995B124B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BFBA8F-7D78-8285-AED0-C5290A6647C9}"/>
              </a:ext>
            </a:extLst>
          </p:cNvPr>
          <p:cNvSpPr/>
          <p:nvPr/>
        </p:nvSpPr>
        <p:spPr>
          <a:xfrm flipV="1">
            <a:off x="0" y="4655397"/>
            <a:ext cx="2467897" cy="2202602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4425EA-403F-10F0-EC76-62F818C80832}"/>
              </a:ext>
            </a:extLst>
          </p:cNvPr>
          <p:cNvSpPr/>
          <p:nvPr/>
        </p:nvSpPr>
        <p:spPr>
          <a:xfrm flipH="1">
            <a:off x="8909079" y="0"/>
            <a:ext cx="3282921" cy="2930012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6D77AFFB-DDCE-B90D-6A03-2442BB76A8C9}"/>
              </a:ext>
            </a:extLst>
          </p:cNvPr>
          <p:cNvSpPr/>
          <p:nvPr/>
        </p:nvSpPr>
        <p:spPr>
          <a:xfrm>
            <a:off x="442913" y="661220"/>
            <a:ext cx="11296803" cy="5159477"/>
          </a:xfrm>
          <a:prstGeom prst="roundRect">
            <a:avLst>
              <a:gd name="adj" fmla="val 19175"/>
            </a:avLst>
          </a:prstGeom>
          <a:ln w="3810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2DECB0-0C72-814E-DEDF-5BA9B4BD472D}"/>
              </a:ext>
            </a:extLst>
          </p:cNvPr>
          <p:cNvSpPr/>
          <p:nvPr/>
        </p:nvSpPr>
        <p:spPr>
          <a:xfrm>
            <a:off x="436039" y="725210"/>
            <a:ext cx="11296803" cy="5186193"/>
          </a:xfrm>
          <a:prstGeom prst="roundRect">
            <a:avLst>
              <a:gd name="adj" fmla="val 19175"/>
            </a:avLst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1"/>
            <a:tileRect/>
          </a:gradFill>
          <a:ln w="19050"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CD7FB-EB2B-7A0E-1853-4FE4A870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10</a:t>
            </a:fld>
            <a:endParaRPr lang="en-ID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3A27295-046D-4702-B31E-A900BD60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88" y="1243835"/>
            <a:ext cx="11377611" cy="541853"/>
          </a:xfrm>
        </p:spPr>
        <p:txBody>
          <a:bodyPr/>
          <a:lstStyle/>
          <a:p>
            <a:r>
              <a:rPr lang="en-US" dirty="0"/>
              <a:t>Simulation (or Roll-out)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6628C907-0CD2-4840-B7C5-767796669F53}"/>
              </a:ext>
            </a:extLst>
          </p:cNvPr>
          <p:cNvSpPr txBox="1">
            <a:spLocks/>
          </p:cNvSpPr>
          <p:nvPr/>
        </p:nvSpPr>
        <p:spPr>
          <a:xfrm>
            <a:off x="1061731" y="2114101"/>
            <a:ext cx="6268217" cy="300525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During this step, we roll out one or multiple simulations with reward accumulated for each simulation. 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example, a win might induce reward of +1, a draw for 0, and a loss for -1.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7561F1-ECB5-47A8-9EE2-2D76F34D75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45" y="1189346"/>
            <a:ext cx="2874420" cy="43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wearing a hat and holding his hands up&#10;&#10;Description automatically generated with low confidence">
            <a:extLst>
              <a:ext uri="{FF2B5EF4-FFF2-40B4-BE49-F238E27FC236}">
                <a16:creationId xmlns:a16="http://schemas.microsoft.com/office/drawing/2014/main" id="{84A3BBA6-64DA-65E4-1B97-13EF5D667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" t="-3" r="-209" b="1"/>
          <a:stretch/>
        </p:blipFill>
        <p:spPr>
          <a:xfrm>
            <a:off x="0" y="0"/>
            <a:ext cx="12206513" cy="685800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DACE8B-EB3F-3132-BA21-CCDD8120EC10}"/>
              </a:ext>
            </a:extLst>
          </p:cNvPr>
          <p:cNvSpPr/>
          <p:nvPr/>
        </p:nvSpPr>
        <p:spPr>
          <a:xfrm>
            <a:off x="0" y="0"/>
            <a:ext cx="2825918" cy="2522136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846DD4-9738-6097-230F-E9693ED51F00}"/>
              </a:ext>
            </a:extLst>
          </p:cNvPr>
          <p:cNvSpPr/>
          <p:nvPr/>
        </p:nvSpPr>
        <p:spPr>
          <a:xfrm>
            <a:off x="14513" y="0"/>
            <a:ext cx="12192000" cy="38368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lide Number Placeholder 3">
            <a:extLst>
              <a:ext uri="{FF2B5EF4-FFF2-40B4-BE49-F238E27FC236}">
                <a16:creationId xmlns:a16="http://schemas.microsoft.com/office/drawing/2014/main" id="{228B6309-490F-CD83-CFEE-2A316705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4" y="6356350"/>
            <a:ext cx="2743200" cy="365125"/>
          </a:xfrm>
        </p:spPr>
        <p:txBody>
          <a:bodyPr/>
          <a:lstStyle/>
          <a:p>
            <a:fld id="{C91B7D3A-888D-42B2-A743-ECCEF02EFA39}" type="slidenum">
              <a:rPr lang="en-ID" smtClean="0"/>
              <a:pPr/>
              <a:t>11</a:t>
            </a:fld>
            <a:endParaRPr lang="en-ID" dirty="0"/>
          </a:p>
        </p:txBody>
      </p:sp>
      <p:sp useBgFill="1"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C78016-190D-46BB-8B67-5EC1534873FB}"/>
              </a:ext>
            </a:extLst>
          </p:cNvPr>
          <p:cNvSpPr/>
          <p:nvPr/>
        </p:nvSpPr>
        <p:spPr>
          <a:xfrm>
            <a:off x="442913" y="661220"/>
            <a:ext cx="11296803" cy="5159477"/>
          </a:xfrm>
          <a:prstGeom prst="roundRect">
            <a:avLst>
              <a:gd name="adj" fmla="val 19175"/>
            </a:avLst>
          </a:prstGeom>
          <a:ln w="3810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8097EC5-3F34-46DA-9022-2ABBBA0D6956}"/>
              </a:ext>
            </a:extLst>
          </p:cNvPr>
          <p:cNvSpPr/>
          <p:nvPr/>
        </p:nvSpPr>
        <p:spPr>
          <a:xfrm>
            <a:off x="436039" y="687632"/>
            <a:ext cx="11296803" cy="5159477"/>
          </a:xfrm>
          <a:prstGeom prst="roundRect">
            <a:avLst>
              <a:gd name="adj" fmla="val 19175"/>
            </a:avLst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1"/>
            <a:tileRect/>
          </a:gradFill>
          <a:ln w="19050"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1734076-B8DB-445D-BB5C-95CA450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88" y="1243835"/>
            <a:ext cx="11377611" cy="541853"/>
          </a:xfrm>
        </p:spPr>
        <p:txBody>
          <a:bodyPr/>
          <a:lstStyle/>
          <a:p>
            <a:r>
              <a:rPr lang="en-US" dirty="0"/>
              <a:t>Backup (or Update) :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A14086BC-1DD5-4505-86A6-AB069F8051D7}"/>
              </a:ext>
            </a:extLst>
          </p:cNvPr>
          <p:cNvSpPr txBox="1">
            <a:spLocks/>
          </p:cNvSpPr>
          <p:nvPr/>
        </p:nvSpPr>
        <p:spPr>
          <a:xfrm>
            <a:off x="1039003" y="1780686"/>
            <a:ext cx="6086946" cy="351894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Now we have played out many simulations, what can we do with it to inform the best next move?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use the accumulated rewards of simulations to back up and update the values of nodes in the snowcap.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F3353-32CC-43B1-99AD-557A7911EE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712" y="1081260"/>
            <a:ext cx="3402133" cy="43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DBC85825-72D7-30D1-6205-699A7F7C0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82" y="50104"/>
            <a:ext cx="102879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52CC0-A83D-334A-2E00-7C24EA2A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Tic Tac Toe example: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CEB9-70A6-FC04-701D-93982D09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12</a:t>
            </a:fld>
            <a:endParaRPr lang="en-ID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351A891-2705-5D06-2213-972E47E3CCA5}"/>
              </a:ext>
            </a:extLst>
          </p:cNvPr>
          <p:cNvSpPr/>
          <p:nvPr/>
        </p:nvSpPr>
        <p:spPr>
          <a:xfrm>
            <a:off x="792559" y="1270698"/>
            <a:ext cx="5774627" cy="5774627"/>
          </a:xfrm>
          <a:prstGeom prst="arc">
            <a:avLst>
              <a:gd name="adj1" fmla="val 16200000"/>
              <a:gd name="adj2" fmla="val 2654297"/>
            </a:avLst>
          </a:prstGeom>
          <a:ln>
            <a:gradFill>
              <a:gsLst>
                <a:gs pos="0">
                  <a:srgbClr val="070712"/>
                </a:gs>
                <a:gs pos="68000">
                  <a:srgbClr val="1F55DE"/>
                </a:gs>
                <a:gs pos="6000">
                  <a:srgbClr val="1F55DE"/>
                </a:gs>
                <a:gs pos="100000">
                  <a:srgbClr val="07071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28C84F-5549-3AFE-7E81-0901092E61E5}"/>
              </a:ext>
            </a:extLst>
          </p:cNvPr>
          <p:cNvSpPr/>
          <p:nvPr/>
        </p:nvSpPr>
        <p:spPr>
          <a:xfrm>
            <a:off x="4361101" y="1807760"/>
            <a:ext cx="307529" cy="307529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8711C5E-17F1-1107-BC9A-8C5A7C8B6DB0}"/>
              </a:ext>
            </a:extLst>
          </p:cNvPr>
          <p:cNvSpPr/>
          <p:nvPr/>
        </p:nvSpPr>
        <p:spPr>
          <a:xfrm>
            <a:off x="11175891" y="624296"/>
            <a:ext cx="469081" cy="469081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67AD66-E0A7-0055-F841-8A318A769180}"/>
              </a:ext>
            </a:extLst>
          </p:cNvPr>
          <p:cNvGrpSpPr/>
          <p:nvPr/>
        </p:nvGrpSpPr>
        <p:grpSpPr>
          <a:xfrm>
            <a:off x="5335304" y="1596086"/>
            <a:ext cx="331788" cy="333375"/>
            <a:chOff x="7032625" y="3619500"/>
            <a:chExt cx="331788" cy="33337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ECDAF0-20CD-B9DB-0E8D-691AB294B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25" y="3619500"/>
              <a:ext cx="331788" cy="333375"/>
            </a:xfrm>
            <a:prstGeom prst="ellips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D476B26-D0BE-D6AE-5B81-FC19CD20E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1050" y="3717925"/>
              <a:ext cx="134938" cy="136525"/>
            </a:xfrm>
            <a:prstGeom prst="ellips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AF3DA15-FC79-94C1-72C4-2CD88D9A5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150" y="3756025"/>
              <a:ext cx="58738" cy="60325"/>
            </a:xfrm>
            <a:prstGeom prst="ellips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49">
              <a:extLst>
                <a:ext uri="{FF2B5EF4-FFF2-40B4-BE49-F238E27FC236}">
                  <a16:creationId xmlns:a16="http://schemas.microsoft.com/office/drawing/2014/main" id="{60ABE767-5BFF-5FF8-0F8A-2C47ECCC5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2625" y="3786188"/>
              <a:ext cx="9842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Line 50">
              <a:extLst>
                <a:ext uri="{FF2B5EF4-FFF2-40B4-BE49-F238E27FC236}">
                  <a16:creationId xmlns:a16="http://schemas.microsoft.com/office/drawing/2014/main" id="{833E2749-6A4D-EF7D-1637-F00C5C12C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88" y="3786188"/>
              <a:ext cx="9842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93" y="1345269"/>
            <a:ext cx="7440063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A person wearing a hat and holding his hands up&#10;&#10;Description automatically generated with low confidence">
            <a:extLst>
              <a:ext uri="{FF2B5EF4-FFF2-40B4-BE49-F238E27FC236}">
                <a16:creationId xmlns:a16="http://schemas.microsoft.com/office/drawing/2014/main" id="{B300DC54-ECDC-EEB1-DD74-0B5DF3BE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" t="-3" r="-209" b="1"/>
          <a:stretch/>
        </p:blipFill>
        <p:spPr>
          <a:xfrm>
            <a:off x="0" y="0"/>
            <a:ext cx="1220651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FE683-B72C-C1ED-885E-2687D641B7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93D1-2537-21E1-0B2F-6A1D30C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13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FC2E-8EC4-0206-B69E-4DBEF141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77611" cy="987425"/>
          </a:xfrm>
        </p:spPr>
        <p:txBody>
          <a:bodyPr/>
          <a:lstStyle/>
          <a:p>
            <a:r>
              <a:rPr lang="en-US" dirty="0"/>
              <a:t>Real Life Example</a:t>
            </a:r>
            <a:endParaRPr lang="en-ID" dirty="0"/>
          </a:p>
        </p:txBody>
      </p:sp>
      <p:sp>
        <p:nvSpPr>
          <p:cNvPr id="135" name="Rounded Rectangle 6">
            <a:extLst>
              <a:ext uri="{FF2B5EF4-FFF2-40B4-BE49-F238E27FC236}">
                <a16:creationId xmlns:a16="http://schemas.microsoft.com/office/drawing/2014/main" id="{403EDF33-93B6-6A55-47BF-0182051318B6}"/>
              </a:ext>
            </a:extLst>
          </p:cNvPr>
          <p:cNvSpPr/>
          <p:nvPr/>
        </p:nvSpPr>
        <p:spPr>
          <a:xfrm flipH="1">
            <a:off x="0" y="5995686"/>
            <a:ext cx="12192000" cy="305331"/>
          </a:xfrm>
          <a:prstGeom prst="roundRect">
            <a:avLst>
              <a:gd name="adj" fmla="val 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4900386-9CFC-8AC7-919A-174D9429F7CF}"/>
              </a:ext>
            </a:extLst>
          </p:cNvPr>
          <p:cNvGrpSpPr/>
          <p:nvPr/>
        </p:nvGrpSpPr>
        <p:grpSpPr>
          <a:xfrm>
            <a:off x="7802381" y="5737714"/>
            <a:ext cx="917394" cy="917393"/>
            <a:chOff x="6302619" y="1973932"/>
            <a:chExt cx="1248452" cy="124845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A37BFCD-6FDF-8E31-0E8B-CF928D793047}"/>
                </a:ext>
              </a:extLst>
            </p:cNvPr>
            <p:cNvSpPr/>
            <p:nvPr/>
          </p:nvSpPr>
          <p:spPr>
            <a:xfrm>
              <a:off x="6302619" y="1973932"/>
              <a:ext cx="1248452" cy="1248450"/>
            </a:xfrm>
            <a:prstGeom prst="ellipse">
              <a:avLst/>
            </a:prstGeom>
            <a:gradFill flip="none" rotWithShape="1">
              <a:gsLst>
                <a:gs pos="48000">
                  <a:srgbClr val="1F55DE">
                    <a:alpha val="40000"/>
                  </a:srgbClr>
                </a:gs>
                <a:gs pos="99000">
                  <a:srgbClr val="1F55DE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EE972CC-7A68-67D5-1A78-70AD6A95BEC4}"/>
                </a:ext>
              </a:extLst>
            </p:cNvPr>
            <p:cNvSpPr/>
            <p:nvPr/>
          </p:nvSpPr>
          <p:spPr>
            <a:xfrm>
              <a:off x="6517550" y="2188862"/>
              <a:ext cx="818591" cy="81859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 dirty="0"/>
            </a:p>
          </p:txBody>
        </p:sp>
        <p:pic>
          <p:nvPicPr>
            <p:cNvPr id="134" name="Graphic 133" descr="Virtual Reality headset outline">
              <a:extLst>
                <a:ext uri="{FF2B5EF4-FFF2-40B4-BE49-F238E27FC236}">
                  <a16:creationId xmlns:a16="http://schemas.microsoft.com/office/drawing/2014/main" id="{C6CAF56F-F54A-BAD1-4806-BA2C1D3E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89" y="2259201"/>
              <a:ext cx="677913" cy="677913"/>
            </a:xfrm>
            <a:prstGeom prst="rect">
              <a:avLst/>
            </a:prstGeom>
          </p:spPr>
        </p:pic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1231C64-61A8-3514-EC02-D985D9C771FE}"/>
              </a:ext>
            </a:extLst>
          </p:cNvPr>
          <p:cNvSpPr/>
          <p:nvPr/>
        </p:nvSpPr>
        <p:spPr>
          <a:xfrm rot="16200000">
            <a:off x="-9160" y="5270561"/>
            <a:ext cx="1578502" cy="1596376"/>
          </a:xfrm>
          <a:custGeom>
            <a:avLst/>
            <a:gdLst>
              <a:gd name="connsiteX0" fmla="*/ 0 w 3196511"/>
              <a:gd name="connsiteY0" fmla="*/ 0 h 3232706"/>
              <a:gd name="connsiteX1" fmla="*/ 2677834 w 3196511"/>
              <a:gd name="connsiteY1" fmla="*/ 0 h 3232706"/>
              <a:gd name="connsiteX2" fmla="*/ 2757562 w 3196511"/>
              <a:gd name="connsiteY2" fmla="*/ 87723 h 3232706"/>
              <a:gd name="connsiteX3" fmla="*/ 3196511 w 3196511"/>
              <a:gd name="connsiteY3" fmla="*/ 1310454 h 3232706"/>
              <a:gd name="connsiteX4" fmla="*/ 1274259 w 3196511"/>
              <a:gd name="connsiteY4" fmla="*/ 3232706 h 3232706"/>
              <a:gd name="connsiteX5" fmla="*/ 51528 w 3196511"/>
              <a:gd name="connsiteY5" fmla="*/ 2793757 h 3232706"/>
              <a:gd name="connsiteX6" fmla="*/ 0 w 3196511"/>
              <a:gd name="connsiteY6" fmla="*/ 2746925 h 323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6511" h="3232706">
                <a:moveTo>
                  <a:pt x="0" y="0"/>
                </a:moveTo>
                <a:lnTo>
                  <a:pt x="2677834" y="0"/>
                </a:lnTo>
                <a:lnTo>
                  <a:pt x="2757562" y="87723"/>
                </a:lnTo>
                <a:cubicBezTo>
                  <a:pt x="3031783" y="420002"/>
                  <a:pt x="3196511" y="845991"/>
                  <a:pt x="3196511" y="1310454"/>
                </a:cubicBezTo>
                <a:cubicBezTo>
                  <a:pt x="3196511" y="2372084"/>
                  <a:pt x="2335889" y="3232706"/>
                  <a:pt x="1274259" y="3232706"/>
                </a:cubicBezTo>
                <a:cubicBezTo>
                  <a:pt x="809796" y="3232706"/>
                  <a:pt x="383807" y="3067978"/>
                  <a:pt x="51528" y="2793757"/>
                </a:cubicBezTo>
                <a:lnTo>
                  <a:pt x="0" y="274692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4AE896A-E3FC-0C4C-D3A8-354CAF178D69}"/>
              </a:ext>
            </a:extLst>
          </p:cNvPr>
          <p:cNvSpPr/>
          <p:nvPr/>
        </p:nvSpPr>
        <p:spPr>
          <a:xfrm>
            <a:off x="6354508" y="1253833"/>
            <a:ext cx="374552" cy="3745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AE7129-49E9-4C33-9B18-F5ADD03F9DFC}"/>
              </a:ext>
            </a:extLst>
          </p:cNvPr>
          <p:cNvSpPr/>
          <p:nvPr/>
        </p:nvSpPr>
        <p:spPr>
          <a:xfrm>
            <a:off x="1730477" y="1645789"/>
            <a:ext cx="8288593" cy="4294563"/>
          </a:xfrm>
          <a:prstGeom prst="roundRect">
            <a:avLst>
              <a:gd name="adj" fmla="val 26927"/>
            </a:avLst>
          </a:prstGeom>
          <a:noFill/>
          <a:ln w="4445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85E715D-7F17-46AC-815D-9DE30C23485A}"/>
              </a:ext>
            </a:extLst>
          </p:cNvPr>
          <p:cNvSpPr txBox="1">
            <a:spLocks/>
          </p:cNvSpPr>
          <p:nvPr/>
        </p:nvSpPr>
        <p:spPr>
          <a:xfrm>
            <a:off x="2172930" y="2316068"/>
            <a:ext cx="7457958" cy="277466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Five (5) </a:t>
            </a: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Real-Life examples of MCTS :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Autonomous vehicles using Monte Carlo Tree Search to determine the best route to a destination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5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A person wearing a hat and holding his hands up&#10;&#10;Description automatically generated with low confidence">
            <a:extLst>
              <a:ext uri="{FF2B5EF4-FFF2-40B4-BE49-F238E27FC236}">
                <a16:creationId xmlns:a16="http://schemas.microsoft.com/office/drawing/2014/main" id="{B300DC54-ECDC-EEB1-DD74-0B5DF3BE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" t="-3" r="-209" b="1"/>
          <a:stretch/>
        </p:blipFill>
        <p:spPr>
          <a:xfrm>
            <a:off x="0" y="0"/>
            <a:ext cx="1220651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FE683-B72C-C1ED-885E-2687D641B7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93D1-2537-21E1-0B2F-6A1D30C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14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FC2E-8EC4-0206-B69E-4DBEF141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77611" cy="987425"/>
          </a:xfrm>
        </p:spPr>
        <p:txBody>
          <a:bodyPr/>
          <a:lstStyle/>
          <a:p>
            <a:r>
              <a:rPr lang="en-US" dirty="0"/>
              <a:t>Real Life Example</a:t>
            </a:r>
            <a:endParaRPr lang="en-ID" dirty="0"/>
          </a:p>
        </p:txBody>
      </p:sp>
      <p:sp>
        <p:nvSpPr>
          <p:cNvPr id="135" name="Rounded Rectangle 6">
            <a:extLst>
              <a:ext uri="{FF2B5EF4-FFF2-40B4-BE49-F238E27FC236}">
                <a16:creationId xmlns:a16="http://schemas.microsoft.com/office/drawing/2014/main" id="{403EDF33-93B6-6A55-47BF-0182051318B6}"/>
              </a:ext>
            </a:extLst>
          </p:cNvPr>
          <p:cNvSpPr/>
          <p:nvPr/>
        </p:nvSpPr>
        <p:spPr>
          <a:xfrm flipH="1">
            <a:off x="0" y="5995686"/>
            <a:ext cx="12192000" cy="305331"/>
          </a:xfrm>
          <a:prstGeom prst="roundRect">
            <a:avLst>
              <a:gd name="adj" fmla="val 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4900386-9CFC-8AC7-919A-174D9429F7CF}"/>
              </a:ext>
            </a:extLst>
          </p:cNvPr>
          <p:cNvGrpSpPr/>
          <p:nvPr/>
        </p:nvGrpSpPr>
        <p:grpSpPr>
          <a:xfrm>
            <a:off x="7802381" y="5737714"/>
            <a:ext cx="917394" cy="917393"/>
            <a:chOff x="6302619" y="1973932"/>
            <a:chExt cx="1248452" cy="124845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A37BFCD-6FDF-8E31-0E8B-CF928D793047}"/>
                </a:ext>
              </a:extLst>
            </p:cNvPr>
            <p:cNvSpPr/>
            <p:nvPr/>
          </p:nvSpPr>
          <p:spPr>
            <a:xfrm>
              <a:off x="6302619" y="1973932"/>
              <a:ext cx="1248452" cy="1248450"/>
            </a:xfrm>
            <a:prstGeom prst="ellipse">
              <a:avLst/>
            </a:prstGeom>
            <a:gradFill flip="none" rotWithShape="1">
              <a:gsLst>
                <a:gs pos="48000">
                  <a:srgbClr val="1F55DE">
                    <a:alpha val="40000"/>
                  </a:srgbClr>
                </a:gs>
                <a:gs pos="99000">
                  <a:srgbClr val="1F55DE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EE972CC-7A68-67D5-1A78-70AD6A95BEC4}"/>
                </a:ext>
              </a:extLst>
            </p:cNvPr>
            <p:cNvSpPr/>
            <p:nvPr/>
          </p:nvSpPr>
          <p:spPr>
            <a:xfrm>
              <a:off x="6517550" y="2188862"/>
              <a:ext cx="818591" cy="81859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 dirty="0"/>
            </a:p>
          </p:txBody>
        </p:sp>
        <p:pic>
          <p:nvPicPr>
            <p:cNvPr id="134" name="Graphic 133" descr="Virtual Reality headset outline">
              <a:extLst>
                <a:ext uri="{FF2B5EF4-FFF2-40B4-BE49-F238E27FC236}">
                  <a16:creationId xmlns:a16="http://schemas.microsoft.com/office/drawing/2014/main" id="{C6CAF56F-F54A-BAD1-4806-BA2C1D3E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89" y="2259201"/>
              <a:ext cx="677913" cy="677913"/>
            </a:xfrm>
            <a:prstGeom prst="rect">
              <a:avLst/>
            </a:prstGeom>
          </p:spPr>
        </p:pic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1231C64-61A8-3514-EC02-D985D9C771FE}"/>
              </a:ext>
            </a:extLst>
          </p:cNvPr>
          <p:cNvSpPr/>
          <p:nvPr/>
        </p:nvSpPr>
        <p:spPr>
          <a:xfrm rot="16200000">
            <a:off x="-9160" y="5270561"/>
            <a:ext cx="1578502" cy="1596376"/>
          </a:xfrm>
          <a:custGeom>
            <a:avLst/>
            <a:gdLst>
              <a:gd name="connsiteX0" fmla="*/ 0 w 3196511"/>
              <a:gd name="connsiteY0" fmla="*/ 0 h 3232706"/>
              <a:gd name="connsiteX1" fmla="*/ 2677834 w 3196511"/>
              <a:gd name="connsiteY1" fmla="*/ 0 h 3232706"/>
              <a:gd name="connsiteX2" fmla="*/ 2757562 w 3196511"/>
              <a:gd name="connsiteY2" fmla="*/ 87723 h 3232706"/>
              <a:gd name="connsiteX3" fmla="*/ 3196511 w 3196511"/>
              <a:gd name="connsiteY3" fmla="*/ 1310454 h 3232706"/>
              <a:gd name="connsiteX4" fmla="*/ 1274259 w 3196511"/>
              <a:gd name="connsiteY4" fmla="*/ 3232706 h 3232706"/>
              <a:gd name="connsiteX5" fmla="*/ 51528 w 3196511"/>
              <a:gd name="connsiteY5" fmla="*/ 2793757 h 3232706"/>
              <a:gd name="connsiteX6" fmla="*/ 0 w 3196511"/>
              <a:gd name="connsiteY6" fmla="*/ 2746925 h 323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6511" h="3232706">
                <a:moveTo>
                  <a:pt x="0" y="0"/>
                </a:moveTo>
                <a:lnTo>
                  <a:pt x="2677834" y="0"/>
                </a:lnTo>
                <a:lnTo>
                  <a:pt x="2757562" y="87723"/>
                </a:lnTo>
                <a:cubicBezTo>
                  <a:pt x="3031783" y="420002"/>
                  <a:pt x="3196511" y="845991"/>
                  <a:pt x="3196511" y="1310454"/>
                </a:cubicBezTo>
                <a:cubicBezTo>
                  <a:pt x="3196511" y="2372084"/>
                  <a:pt x="2335889" y="3232706"/>
                  <a:pt x="1274259" y="3232706"/>
                </a:cubicBezTo>
                <a:cubicBezTo>
                  <a:pt x="809796" y="3232706"/>
                  <a:pt x="383807" y="3067978"/>
                  <a:pt x="51528" y="2793757"/>
                </a:cubicBezTo>
                <a:lnTo>
                  <a:pt x="0" y="274692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4AE896A-E3FC-0C4C-D3A8-354CAF178D69}"/>
              </a:ext>
            </a:extLst>
          </p:cNvPr>
          <p:cNvSpPr/>
          <p:nvPr/>
        </p:nvSpPr>
        <p:spPr>
          <a:xfrm>
            <a:off x="6354508" y="1253833"/>
            <a:ext cx="374552" cy="3745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AE7129-49E9-4C33-9B18-F5ADD03F9DFC}"/>
              </a:ext>
            </a:extLst>
          </p:cNvPr>
          <p:cNvSpPr/>
          <p:nvPr/>
        </p:nvSpPr>
        <p:spPr>
          <a:xfrm>
            <a:off x="1730477" y="1645789"/>
            <a:ext cx="8288593" cy="4294563"/>
          </a:xfrm>
          <a:prstGeom prst="roundRect">
            <a:avLst>
              <a:gd name="adj" fmla="val 26927"/>
            </a:avLst>
          </a:prstGeom>
          <a:noFill/>
          <a:ln w="4445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85E715D-7F17-46AC-815D-9DE30C23485A}"/>
              </a:ext>
            </a:extLst>
          </p:cNvPr>
          <p:cNvSpPr txBox="1">
            <a:spLocks/>
          </p:cNvSpPr>
          <p:nvPr/>
        </p:nvSpPr>
        <p:spPr>
          <a:xfrm>
            <a:off x="2172930" y="2271934"/>
            <a:ext cx="7457958" cy="30219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Stock market trading algorithms utilizing Monte Carlo Tree Search to make investment decisions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Poker bots using Monte Carlo Tree Search to determine the best betting strategy in a hand of poke</a:t>
            </a:r>
          </a:p>
        </p:txBody>
      </p:sp>
    </p:spTree>
    <p:extLst>
      <p:ext uri="{BB962C8B-B14F-4D97-AF65-F5344CB8AC3E}">
        <p14:creationId xmlns:p14="http://schemas.microsoft.com/office/powerpoint/2010/main" val="373296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A person wearing a hat and holding his hands up&#10;&#10;Description automatically generated with low confidence">
            <a:extLst>
              <a:ext uri="{FF2B5EF4-FFF2-40B4-BE49-F238E27FC236}">
                <a16:creationId xmlns:a16="http://schemas.microsoft.com/office/drawing/2014/main" id="{B300DC54-ECDC-EEB1-DD74-0B5DF3BEA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" t="-3" r="-209" b="1"/>
          <a:stretch/>
        </p:blipFill>
        <p:spPr>
          <a:xfrm>
            <a:off x="0" y="0"/>
            <a:ext cx="12206513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FE683-B72C-C1ED-885E-2687D641B7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tx1">
                  <a:alpha val="70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93D1-2537-21E1-0B2F-6A1D30C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15</a:t>
            </a:fld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FC2E-8EC4-0206-B69E-4DBEF141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77611" cy="987425"/>
          </a:xfrm>
        </p:spPr>
        <p:txBody>
          <a:bodyPr/>
          <a:lstStyle/>
          <a:p>
            <a:r>
              <a:rPr lang="en-US" dirty="0"/>
              <a:t>Real Life Example</a:t>
            </a:r>
            <a:endParaRPr lang="en-ID" dirty="0"/>
          </a:p>
        </p:txBody>
      </p:sp>
      <p:sp>
        <p:nvSpPr>
          <p:cNvPr id="135" name="Rounded Rectangle 6">
            <a:extLst>
              <a:ext uri="{FF2B5EF4-FFF2-40B4-BE49-F238E27FC236}">
                <a16:creationId xmlns:a16="http://schemas.microsoft.com/office/drawing/2014/main" id="{403EDF33-93B6-6A55-47BF-0182051318B6}"/>
              </a:ext>
            </a:extLst>
          </p:cNvPr>
          <p:cNvSpPr/>
          <p:nvPr/>
        </p:nvSpPr>
        <p:spPr>
          <a:xfrm flipH="1">
            <a:off x="0" y="5995686"/>
            <a:ext cx="12192000" cy="305331"/>
          </a:xfrm>
          <a:prstGeom prst="roundRect">
            <a:avLst>
              <a:gd name="adj" fmla="val 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4900386-9CFC-8AC7-919A-174D9429F7CF}"/>
              </a:ext>
            </a:extLst>
          </p:cNvPr>
          <p:cNvGrpSpPr/>
          <p:nvPr/>
        </p:nvGrpSpPr>
        <p:grpSpPr>
          <a:xfrm>
            <a:off x="7802381" y="5737714"/>
            <a:ext cx="917394" cy="917393"/>
            <a:chOff x="6302619" y="1973932"/>
            <a:chExt cx="1248452" cy="1248450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A37BFCD-6FDF-8E31-0E8B-CF928D793047}"/>
                </a:ext>
              </a:extLst>
            </p:cNvPr>
            <p:cNvSpPr/>
            <p:nvPr/>
          </p:nvSpPr>
          <p:spPr>
            <a:xfrm>
              <a:off x="6302619" y="1973932"/>
              <a:ext cx="1248452" cy="1248450"/>
            </a:xfrm>
            <a:prstGeom prst="ellipse">
              <a:avLst/>
            </a:prstGeom>
            <a:gradFill flip="none" rotWithShape="1">
              <a:gsLst>
                <a:gs pos="48000">
                  <a:srgbClr val="1F55DE">
                    <a:alpha val="40000"/>
                  </a:srgbClr>
                </a:gs>
                <a:gs pos="99000">
                  <a:srgbClr val="1F55DE">
                    <a:alpha val="0"/>
                  </a:srgb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1EE972CC-7A68-67D5-1A78-70AD6A95BEC4}"/>
                </a:ext>
              </a:extLst>
            </p:cNvPr>
            <p:cNvSpPr/>
            <p:nvPr/>
          </p:nvSpPr>
          <p:spPr>
            <a:xfrm>
              <a:off x="6517550" y="2188862"/>
              <a:ext cx="818591" cy="818590"/>
            </a:xfrm>
            <a:prstGeom prst="ellipse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outerShdw blurRad="546100" dist="254000" dir="2700000" sx="102000" sy="102000" algn="tl" rotWithShape="0">
                <a:prstClr val="black">
                  <a:alpha val="4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/>
              <a:endParaRPr lang="en-US" dirty="0"/>
            </a:p>
          </p:txBody>
        </p:sp>
        <p:pic>
          <p:nvPicPr>
            <p:cNvPr id="134" name="Graphic 133" descr="Virtual Reality headset outline">
              <a:extLst>
                <a:ext uri="{FF2B5EF4-FFF2-40B4-BE49-F238E27FC236}">
                  <a16:creationId xmlns:a16="http://schemas.microsoft.com/office/drawing/2014/main" id="{C6CAF56F-F54A-BAD1-4806-BA2C1D3E8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87889" y="2259201"/>
              <a:ext cx="677913" cy="677913"/>
            </a:xfrm>
            <a:prstGeom prst="rect">
              <a:avLst/>
            </a:prstGeom>
          </p:spPr>
        </p:pic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1231C64-61A8-3514-EC02-D985D9C771FE}"/>
              </a:ext>
            </a:extLst>
          </p:cNvPr>
          <p:cNvSpPr/>
          <p:nvPr/>
        </p:nvSpPr>
        <p:spPr>
          <a:xfrm rot="16200000">
            <a:off x="-9160" y="5270561"/>
            <a:ext cx="1578502" cy="1596376"/>
          </a:xfrm>
          <a:custGeom>
            <a:avLst/>
            <a:gdLst>
              <a:gd name="connsiteX0" fmla="*/ 0 w 3196511"/>
              <a:gd name="connsiteY0" fmla="*/ 0 h 3232706"/>
              <a:gd name="connsiteX1" fmla="*/ 2677834 w 3196511"/>
              <a:gd name="connsiteY1" fmla="*/ 0 h 3232706"/>
              <a:gd name="connsiteX2" fmla="*/ 2757562 w 3196511"/>
              <a:gd name="connsiteY2" fmla="*/ 87723 h 3232706"/>
              <a:gd name="connsiteX3" fmla="*/ 3196511 w 3196511"/>
              <a:gd name="connsiteY3" fmla="*/ 1310454 h 3232706"/>
              <a:gd name="connsiteX4" fmla="*/ 1274259 w 3196511"/>
              <a:gd name="connsiteY4" fmla="*/ 3232706 h 3232706"/>
              <a:gd name="connsiteX5" fmla="*/ 51528 w 3196511"/>
              <a:gd name="connsiteY5" fmla="*/ 2793757 h 3232706"/>
              <a:gd name="connsiteX6" fmla="*/ 0 w 3196511"/>
              <a:gd name="connsiteY6" fmla="*/ 2746925 h 323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6511" h="3232706">
                <a:moveTo>
                  <a:pt x="0" y="0"/>
                </a:moveTo>
                <a:lnTo>
                  <a:pt x="2677834" y="0"/>
                </a:lnTo>
                <a:lnTo>
                  <a:pt x="2757562" y="87723"/>
                </a:lnTo>
                <a:cubicBezTo>
                  <a:pt x="3031783" y="420002"/>
                  <a:pt x="3196511" y="845991"/>
                  <a:pt x="3196511" y="1310454"/>
                </a:cubicBezTo>
                <a:cubicBezTo>
                  <a:pt x="3196511" y="2372084"/>
                  <a:pt x="2335889" y="3232706"/>
                  <a:pt x="1274259" y="3232706"/>
                </a:cubicBezTo>
                <a:cubicBezTo>
                  <a:pt x="809796" y="3232706"/>
                  <a:pt x="383807" y="3067978"/>
                  <a:pt x="51528" y="2793757"/>
                </a:cubicBezTo>
                <a:lnTo>
                  <a:pt x="0" y="2746925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4AE896A-E3FC-0C4C-D3A8-354CAF178D69}"/>
              </a:ext>
            </a:extLst>
          </p:cNvPr>
          <p:cNvSpPr/>
          <p:nvPr/>
        </p:nvSpPr>
        <p:spPr>
          <a:xfrm>
            <a:off x="6354508" y="1253833"/>
            <a:ext cx="374552" cy="3745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AE7129-49E9-4C33-9B18-F5ADD03F9DFC}"/>
              </a:ext>
            </a:extLst>
          </p:cNvPr>
          <p:cNvSpPr/>
          <p:nvPr/>
        </p:nvSpPr>
        <p:spPr>
          <a:xfrm>
            <a:off x="1730477" y="1645789"/>
            <a:ext cx="8288593" cy="4294563"/>
          </a:xfrm>
          <a:prstGeom prst="roundRect">
            <a:avLst>
              <a:gd name="adj" fmla="val 26927"/>
            </a:avLst>
          </a:prstGeom>
          <a:noFill/>
          <a:ln w="4445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85E715D-7F17-46AC-815D-9DE30C23485A}"/>
              </a:ext>
            </a:extLst>
          </p:cNvPr>
          <p:cNvSpPr txBox="1">
            <a:spLocks/>
          </p:cNvSpPr>
          <p:nvPr/>
        </p:nvSpPr>
        <p:spPr>
          <a:xfrm>
            <a:off x="2367021" y="1943923"/>
            <a:ext cx="7457958" cy="381520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Game playing : MCTS is used in game-playing AI to help the AI make decisions in real-time. For example, Chess computer programs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Weather Forecast : Monte Carlo Tree Search algorithms used in weather forecasting.</a:t>
            </a:r>
          </a:p>
        </p:txBody>
      </p:sp>
    </p:spTree>
    <p:extLst>
      <p:ext uri="{BB962C8B-B14F-4D97-AF65-F5344CB8AC3E}">
        <p14:creationId xmlns:p14="http://schemas.microsoft.com/office/powerpoint/2010/main" val="129381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DBC85825-72D7-30D1-6205-699A7F7C0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" y="0"/>
            <a:ext cx="102879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52CC0-A83D-334A-2E00-7C24EA2A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CEB9-70A6-FC04-701D-93982D09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16</a:t>
            </a:fld>
            <a:endParaRPr lang="en-ID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351A891-2705-5D06-2213-972E47E3CCA5}"/>
              </a:ext>
            </a:extLst>
          </p:cNvPr>
          <p:cNvSpPr/>
          <p:nvPr/>
        </p:nvSpPr>
        <p:spPr>
          <a:xfrm>
            <a:off x="5813695" y="1205141"/>
            <a:ext cx="5774627" cy="5774627"/>
          </a:xfrm>
          <a:prstGeom prst="arc">
            <a:avLst>
              <a:gd name="adj1" fmla="val 16200000"/>
              <a:gd name="adj2" fmla="val 2654297"/>
            </a:avLst>
          </a:prstGeom>
          <a:ln>
            <a:gradFill>
              <a:gsLst>
                <a:gs pos="0">
                  <a:srgbClr val="070712"/>
                </a:gs>
                <a:gs pos="68000">
                  <a:srgbClr val="1F55DE"/>
                </a:gs>
                <a:gs pos="6000">
                  <a:srgbClr val="1F55DE"/>
                </a:gs>
                <a:gs pos="100000">
                  <a:srgbClr val="07071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867AD66-E0A7-0055-F841-8A318A769180}"/>
              </a:ext>
            </a:extLst>
          </p:cNvPr>
          <p:cNvGrpSpPr/>
          <p:nvPr/>
        </p:nvGrpSpPr>
        <p:grpSpPr>
          <a:xfrm>
            <a:off x="5335304" y="1596086"/>
            <a:ext cx="331788" cy="333375"/>
            <a:chOff x="7032625" y="3619500"/>
            <a:chExt cx="331788" cy="333375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ECDAF0-20CD-B9DB-0E8D-691AB294B7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25" y="3619500"/>
              <a:ext cx="331788" cy="333375"/>
            </a:xfrm>
            <a:prstGeom prst="ellips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D476B26-D0BE-D6AE-5B81-FC19CD20E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1050" y="3717925"/>
              <a:ext cx="134938" cy="136525"/>
            </a:xfrm>
            <a:prstGeom prst="ellips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AF3DA15-FC79-94C1-72C4-2CD88D9A5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9150" y="3756025"/>
              <a:ext cx="58738" cy="60325"/>
            </a:xfrm>
            <a:prstGeom prst="ellips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Line 49">
              <a:extLst>
                <a:ext uri="{FF2B5EF4-FFF2-40B4-BE49-F238E27FC236}">
                  <a16:creationId xmlns:a16="http://schemas.microsoft.com/office/drawing/2014/main" id="{60ABE767-5BFF-5FF8-0F8A-2C47ECCC5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32625" y="3786188"/>
              <a:ext cx="9842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Line 50">
              <a:extLst>
                <a:ext uri="{FF2B5EF4-FFF2-40B4-BE49-F238E27FC236}">
                  <a16:creationId xmlns:a16="http://schemas.microsoft.com/office/drawing/2014/main" id="{833E2749-6A4D-EF7D-1637-F00C5C12C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5988" y="3786188"/>
              <a:ext cx="98425" cy="0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0D73469-2577-6120-E3F2-175C6A68CD74}"/>
              </a:ext>
            </a:extLst>
          </p:cNvPr>
          <p:cNvGrpSpPr/>
          <p:nvPr/>
        </p:nvGrpSpPr>
        <p:grpSpPr>
          <a:xfrm>
            <a:off x="6288356" y="3340785"/>
            <a:ext cx="344488" cy="360363"/>
            <a:chOff x="4870450" y="3600450"/>
            <a:chExt cx="344488" cy="360363"/>
          </a:xfrm>
        </p:grpSpPr>
        <p:sp>
          <p:nvSpPr>
            <p:cNvPr id="97" name="Freeform 122">
              <a:extLst>
                <a:ext uri="{FF2B5EF4-FFF2-40B4-BE49-F238E27FC236}">
                  <a16:creationId xmlns:a16="http://schemas.microsoft.com/office/drawing/2014/main" id="{8B71A000-C323-004F-D51E-9B2795C17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0450" y="3808413"/>
              <a:ext cx="344488" cy="152400"/>
            </a:xfrm>
            <a:custGeom>
              <a:avLst/>
              <a:gdLst>
                <a:gd name="T0" fmla="*/ 72 w 92"/>
                <a:gd name="T1" fmla="*/ 0 h 40"/>
                <a:gd name="T2" fmla="*/ 58 w 92"/>
                <a:gd name="T3" fmla="*/ 6 h 40"/>
                <a:gd name="T4" fmla="*/ 34 w 92"/>
                <a:gd name="T5" fmla="*/ 6 h 40"/>
                <a:gd name="T6" fmla="*/ 20 w 92"/>
                <a:gd name="T7" fmla="*/ 0 h 40"/>
                <a:gd name="T8" fmla="*/ 0 w 92"/>
                <a:gd name="T9" fmla="*/ 20 h 40"/>
                <a:gd name="T10" fmla="*/ 20 w 92"/>
                <a:gd name="T11" fmla="*/ 40 h 40"/>
                <a:gd name="T12" fmla="*/ 34 w 92"/>
                <a:gd name="T13" fmla="*/ 34 h 40"/>
                <a:gd name="T14" fmla="*/ 58 w 92"/>
                <a:gd name="T15" fmla="*/ 34 h 40"/>
                <a:gd name="T16" fmla="*/ 72 w 92"/>
                <a:gd name="T17" fmla="*/ 40 h 40"/>
                <a:gd name="T18" fmla="*/ 92 w 92"/>
                <a:gd name="T19" fmla="*/ 20 h 40"/>
                <a:gd name="T20" fmla="*/ 72 w 92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40">
                  <a:moveTo>
                    <a:pt x="72" y="0"/>
                  </a:moveTo>
                  <a:cubicBezTo>
                    <a:pt x="66" y="0"/>
                    <a:pt x="61" y="2"/>
                    <a:pt x="58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1" y="2"/>
                    <a:pt x="26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26" y="40"/>
                    <a:pt x="31" y="38"/>
                    <a:pt x="34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1" y="38"/>
                    <a:pt x="66" y="40"/>
                    <a:pt x="72" y="40"/>
                  </a:cubicBezTo>
                  <a:cubicBezTo>
                    <a:pt x="83" y="40"/>
                    <a:pt x="92" y="31"/>
                    <a:pt x="92" y="20"/>
                  </a:cubicBezTo>
                  <a:cubicBezTo>
                    <a:pt x="92" y="9"/>
                    <a:pt x="83" y="0"/>
                    <a:pt x="72" y="0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123">
              <a:extLst>
                <a:ext uri="{FF2B5EF4-FFF2-40B4-BE49-F238E27FC236}">
                  <a16:creationId xmlns:a16="http://schemas.microsoft.com/office/drawing/2014/main" id="{CD201769-D971-CCCD-D9D9-3F3731A81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846513"/>
              <a:ext cx="15875" cy="14288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124">
              <a:extLst>
                <a:ext uri="{FF2B5EF4-FFF2-40B4-BE49-F238E27FC236}">
                  <a16:creationId xmlns:a16="http://schemas.microsoft.com/office/drawing/2014/main" id="{52E41721-1F92-72BD-9A20-0D3DD5DBB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2550" y="3876675"/>
              <a:ext cx="15875" cy="15875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125">
              <a:extLst>
                <a:ext uri="{FF2B5EF4-FFF2-40B4-BE49-F238E27FC236}">
                  <a16:creationId xmlns:a16="http://schemas.microsoft.com/office/drawing/2014/main" id="{10E61D37-BE8D-1D71-EF48-EF3ABC7F4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225" y="3876675"/>
              <a:ext cx="15875" cy="15875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126">
              <a:extLst>
                <a:ext uri="{FF2B5EF4-FFF2-40B4-BE49-F238E27FC236}">
                  <a16:creationId xmlns:a16="http://schemas.microsoft.com/office/drawing/2014/main" id="{B03F404F-247F-B4EB-AB6E-24153861D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3906838"/>
              <a:ext cx="15875" cy="15875"/>
            </a:xfrm>
            <a:custGeom>
              <a:avLst/>
              <a:gdLst>
                <a:gd name="T0" fmla="*/ 3 w 4"/>
                <a:gd name="T1" fmla="*/ 3 h 4"/>
                <a:gd name="T2" fmla="*/ 1 w 4"/>
                <a:gd name="T3" fmla="*/ 3 h 4"/>
                <a:gd name="T4" fmla="*/ 1 w 4"/>
                <a:gd name="T5" fmla="*/ 1 h 4"/>
                <a:gd name="T6" fmla="*/ 3 w 4"/>
                <a:gd name="T7" fmla="*/ 1 h 4"/>
                <a:gd name="T8" fmla="*/ 3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4" y="1"/>
                    <a:pt x="4" y="3"/>
                    <a:pt x="3" y="3"/>
                  </a:cubicBez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Line 127">
              <a:extLst>
                <a:ext uri="{FF2B5EF4-FFF2-40B4-BE49-F238E27FC236}">
                  <a16:creationId xmlns:a16="http://schemas.microsoft.com/office/drawing/2014/main" id="{2587CF69-88CC-AA9A-F138-1FE8967E0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45063" y="3846513"/>
              <a:ext cx="0" cy="6032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Line 128">
              <a:extLst>
                <a:ext uri="{FF2B5EF4-FFF2-40B4-BE49-F238E27FC236}">
                  <a16:creationId xmlns:a16="http://schemas.microsoft.com/office/drawing/2014/main" id="{93429D48-B07C-6EC9-6F72-901D509A4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14900" y="3876675"/>
              <a:ext cx="6032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Line 129">
              <a:extLst>
                <a:ext uri="{FF2B5EF4-FFF2-40B4-BE49-F238E27FC236}">
                  <a16:creationId xmlns:a16="http://schemas.microsoft.com/office/drawing/2014/main" id="{A718DDA5-6C68-B153-EE1C-BCA1CA243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1738" y="3906838"/>
              <a:ext cx="1587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" name="Line 130">
              <a:extLst>
                <a:ext uri="{FF2B5EF4-FFF2-40B4-BE49-F238E27FC236}">
                  <a16:creationId xmlns:a16="http://schemas.microsoft.com/office/drawing/2014/main" id="{9B42CE1F-0414-3175-0B7E-122372D96A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7775" y="3906838"/>
              <a:ext cx="14288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31">
              <a:extLst>
                <a:ext uri="{FF2B5EF4-FFF2-40B4-BE49-F238E27FC236}">
                  <a16:creationId xmlns:a16="http://schemas.microsoft.com/office/drawing/2014/main" id="{EFF33BED-6355-99B0-9596-8FB929E2E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3660775"/>
              <a:ext cx="188913" cy="52388"/>
            </a:xfrm>
            <a:custGeom>
              <a:avLst/>
              <a:gdLst>
                <a:gd name="T0" fmla="*/ 0 w 50"/>
                <a:gd name="T1" fmla="*/ 14 h 14"/>
                <a:gd name="T2" fmla="*/ 50 w 50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14">
                  <a:moveTo>
                    <a:pt x="0" y="14"/>
                  </a:moveTo>
                  <a:cubicBezTo>
                    <a:pt x="14" y="0"/>
                    <a:pt x="36" y="0"/>
                    <a:pt x="50" y="14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32">
              <a:extLst>
                <a:ext uri="{FF2B5EF4-FFF2-40B4-BE49-F238E27FC236}">
                  <a16:creationId xmlns:a16="http://schemas.microsoft.com/office/drawing/2014/main" id="{C2AD3567-40EB-FB12-65B2-06DC2800E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3600450"/>
              <a:ext cx="261938" cy="74613"/>
            </a:xfrm>
            <a:custGeom>
              <a:avLst/>
              <a:gdLst>
                <a:gd name="T0" fmla="*/ 70 w 70"/>
                <a:gd name="T1" fmla="*/ 20 h 20"/>
                <a:gd name="T2" fmla="*/ 0 w 70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" h="20">
                  <a:moveTo>
                    <a:pt x="70" y="20"/>
                  </a:moveTo>
                  <a:cubicBezTo>
                    <a:pt x="51" y="0"/>
                    <a:pt x="19" y="0"/>
                    <a:pt x="0" y="20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33">
              <a:extLst>
                <a:ext uri="{FF2B5EF4-FFF2-40B4-BE49-F238E27FC236}">
                  <a16:creationId xmlns:a16="http://schemas.microsoft.com/office/drawing/2014/main" id="{EE7C17EA-875F-CAFE-0A13-F9FA75363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3717925"/>
              <a:ext cx="112713" cy="30163"/>
            </a:xfrm>
            <a:custGeom>
              <a:avLst/>
              <a:gdLst>
                <a:gd name="T0" fmla="*/ 0 w 30"/>
                <a:gd name="T1" fmla="*/ 8 h 8"/>
                <a:gd name="T2" fmla="*/ 30 w 30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8">
                  <a:moveTo>
                    <a:pt x="0" y="8"/>
                  </a:moveTo>
                  <a:cubicBezTo>
                    <a:pt x="8" y="0"/>
                    <a:pt x="22" y="0"/>
                    <a:pt x="30" y="8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34">
              <a:extLst>
                <a:ext uri="{FF2B5EF4-FFF2-40B4-BE49-F238E27FC236}">
                  <a16:creationId xmlns:a16="http://schemas.microsoft.com/office/drawing/2014/main" id="{FD8FB7CC-CDB7-13F3-532D-DB1320213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3660775"/>
              <a:ext cx="188913" cy="52388"/>
            </a:xfrm>
            <a:custGeom>
              <a:avLst/>
              <a:gdLst>
                <a:gd name="T0" fmla="*/ 50 w 50"/>
                <a:gd name="T1" fmla="*/ 14 h 14"/>
                <a:gd name="T2" fmla="*/ 0 w 50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14">
                  <a:moveTo>
                    <a:pt x="50" y="14"/>
                  </a:moveTo>
                  <a:cubicBezTo>
                    <a:pt x="36" y="0"/>
                    <a:pt x="14" y="0"/>
                    <a:pt x="0" y="14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0" name="Freeform 135">
              <a:extLst>
                <a:ext uri="{FF2B5EF4-FFF2-40B4-BE49-F238E27FC236}">
                  <a16:creationId xmlns:a16="http://schemas.microsoft.com/office/drawing/2014/main" id="{6FE8421D-BAD0-8F87-7ACF-7178BA8FB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3717925"/>
              <a:ext cx="112713" cy="30163"/>
            </a:xfrm>
            <a:custGeom>
              <a:avLst/>
              <a:gdLst>
                <a:gd name="T0" fmla="*/ 30 w 30"/>
                <a:gd name="T1" fmla="*/ 8 h 8"/>
                <a:gd name="T2" fmla="*/ 0 w 30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8">
                  <a:moveTo>
                    <a:pt x="30" y="8"/>
                  </a:moveTo>
                  <a:cubicBezTo>
                    <a:pt x="22" y="0"/>
                    <a:pt x="8" y="0"/>
                    <a:pt x="0" y="8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4F80961-1582-0325-5481-4341B868A0F3}"/>
              </a:ext>
            </a:extLst>
          </p:cNvPr>
          <p:cNvGrpSpPr/>
          <p:nvPr/>
        </p:nvGrpSpPr>
        <p:grpSpPr>
          <a:xfrm>
            <a:off x="6125278" y="5314443"/>
            <a:ext cx="331788" cy="241301"/>
            <a:chOff x="4148138" y="2936875"/>
            <a:chExt cx="331788" cy="241301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B11DA053-801A-8299-C227-A083C54A7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5" y="3148013"/>
              <a:ext cx="60325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29D3505-E672-C9D3-AC35-417F5FCD2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9113" y="3148013"/>
              <a:ext cx="60325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ADF6D93E-9FAF-BDB0-0307-8046BFF4B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138" y="2967038"/>
              <a:ext cx="331788" cy="180975"/>
            </a:xfrm>
            <a:custGeom>
              <a:avLst/>
              <a:gdLst>
                <a:gd name="T0" fmla="*/ 190 w 209"/>
                <a:gd name="T1" fmla="*/ 57 h 114"/>
                <a:gd name="T2" fmla="*/ 190 w 209"/>
                <a:gd name="T3" fmla="*/ 38 h 114"/>
                <a:gd name="T4" fmla="*/ 171 w 209"/>
                <a:gd name="T5" fmla="*/ 38 h 114"/>
                <a:gd name="T6" fmla="*/ 171 w 209"/>
                <a:gd name="T7" fmla="*/ 19 h 114"/>
                <a:gd name="T8" fmla="*/ 152 w 209"/>
                <a:gd name="T9" fmla="*/ 19 h 114"/>
                <a:gd name="T10" fmla="*/ 152 w 209"/>
                <a:gd name="T11" fmla="*/ 0 h 114"/>
                <a:gd name="T12" fmla="*/ 133 w 209"/>
                <a:gd name="T13" fmla="*/ 0 h 114"/>
                <a:gd name="T14" fmla="*/ 133 w 209"/>
                <a:gd name="T15" fmla="*/ 19 h 114"/>
                <a:gd name="T16" fmla="*/ 76 w 209"/>
                <a:gd name="T17" fmla="*/ 19 h 114"/>
                <a:gd name="T18" fmla="*/ 76 w 209"/>
                <a:gd name="T19" fmla="*/ 0 h 114"/>
                <a:gd name="T20" fmla="*/ 57 w 209"/>
                <a:gd name="T21" fmla="*/ 0 h 114"/>
                <a:gd name="T22" fmla="*/ 57 w 209"/>
                <a:gd name="T23" fmla="*/ 19 h 114"/>
                <a:gd name="T24" fmla="*/ 38 w 209"/>
                <a:gd name="T25" fmla="*/ 19 h 114"/>
                <a:gd name="T26" fmla="*/ 38 w 209"/>
                <a:gd name="T27" fmla="*/ 38 h 114"/>
                <a:gd name="T28" fmla="*/ 19 w 209"/>
                <a:gd name="T29" fmla="*/ 38 h 114"/>
                <a:gd name="T30" fmla="*/ 19 w 209"/>
                <a:gd name="T31" fmla="*/ 57 h 114"/>
                <a:gd name="T32" fmla="*/ 0 w 209"/>
                <a:gd name="T33" fmla="*/ 57 h 114"/>
                <a:gd name="T34" fmla="*/ 0 w 209"/>
                <a:gd name="T35" fmla="*/ 114 h 114"/>
                <a:gd name="T36" fmla="*/ 19 w 209"/>
                <a:gd name="T37" fmla="*/ 114 h 114"/>
                <a:gd name="T38" fmla="*/ 19 w 209"/>
                <a:gd name="T39" fmla="*/ 76 h 114"/>
                <a:gd name="T40" fmla="*/ 38 w 209"/>
                <a:gd name="T41" fmla="*/ 76 h 114"/>
                <a:gd name="T42" fmla="*/ 38 w 209"/>
                <a:gd name="T43" fmla="*/ 95 h 114"/>
                <a:gd name="T44" fmla="*/ 38 w 209"/>
                <a:gd name="T45" fmla="*/ 114 h 114"/>
                <a:gd name="T46" fmla="*/ 57 w 209"/>
                <a:gd name="T47" fmla="*/ 114 h 114"/>
                <a:gd name="T48" fmla="*/ 57 w 209"/>
                <a:gd name="T49" fmla="*/ 95 h 114"/>
                <a:gd name="T50" fmla="*/ 152 w 209"/>
                <a:gd name="T51" fmla="*/ 95 h 114"/>
                <a:gd name="T52" fmla="*/ 152 w 209"/>
                <a:gd name="T53" fmla="*/ 114 h 114"/>
                <a:gd name="T54" fmla="*/ 171 w 209"/>
                <a:gd name="T55" fmla="*/ 114 h 114"/>
                <a:gd name="T56" fmla="*/ 171 w 209"/>
                <a:gd name="T57" fmla="*/ 95 h 114"/>
                <a:gd name="T58" fmla="*/ 171 w 209"/>
                <a:gd name="T59" fmla="*/ 76 h 114"/>
                <a:gd name="T60" fmla="*/ 190 w 209"/>
                <a:gd name="T61" fmla="*/ 76 h 114"/>
                <a:gd name="T62" fmla="*/ 190 w 209"/>
                <a:gd name="T63" fmla="*/ 114 h 114"/>
                <a:gd name="T64" fmla="*/ 209 w 209"/>
                <a:gd name="T65" fmla="*/ 114 h 114"/>
                <a:gd name="T66" fmla="*/ 209 w 209"/>
                <a:gd name="T67" fmla="*/ 57 h 114"/>
                <a:gd name="T68" fmla="*/ 190 w 209"/>
                <a:gd name="T69" fmla="*/ 5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9" h="114">
                  <a:moveTo>
                    <a:pt x="190" y="57"/>
                  </a:moveTo>
                  <a:lnTo>
                    <a:pt x="190" y="38"/>
                  </a:lnTo>
                  <a:lnTo>
                    <a:pt x="171" y="38"/>
                  </a:lnTo>
                  <a:lnTo>
                    <a:pt x="171" y="19"/>
                  </a:lnTo>
                  <a:lnTo>
                    <a:pt x="152" y="19"/>
                  </a:lnTo>
                  <a:lnTo>
                    <a:pt x="152" y="0"/>
                  </a:lnTo>
                  <a:lnTo>
                    <a:pt x="133" y="0"/>
                  </a:lnTo>
                  <a:lnTo>
                    <a:pt x="133" y="19"/>
                  </a:lnTo>
                  <a:lnTo>
                    <a:pt x="76" y="19"/>
                  </a:lnTo>
                  <a:lnTo>
                    <a:pt x="76" y="0"/>
                  </a:lnTo>
                  <a:lnTo>
                    <a:pt x="57" y="0"/>
                  </a:lnTo>
                  <a:lnTo>
                    <a:pt x="57" y="19"/>
                  </a:lnTo>
                  <a:lnTo>
                    <a:pt x="38" y="19"/>
                  </a:lnTo>
                  <a:lnTo>
                    <a:pt x="38" y="38"/>
                  </a:lnTo>
                  <a:lnTo>
                    <a:pt x="19" y="38"/>
                  </a:lnTo>
                  <a:lnTo>
                    <a:pt x="19" y="57"/>
                  </a:lnTo>
                  <a:lnTo>
                    <a:pt x="0" y="57"/>
                  </a:lnTo>
                  <a:lnTo>
                    <a:pt x="0" y="114"/>
                  </a:lnTo>
                  <a:lnTo>
                    <a:pt x="19" y="114"/>
                  </a:lnTo>
                  <a:lnTo>
                    <a:pt x="19" y="76"/>
                  </a:lnTo>
                  <a:lnTo>
                    <a:pt x="38" y="76"/>
                  </a:lnTo>
                  <a:lnTo>
                    <a:pt x="38" y="95"/>
                  </a:lnTo>
                  <a:lnTo>
                    <a:pt x="38" y="114"/>
                  </a:lnTo>
                  <a:lnTo>
                    <a:pt x="57" y="114"/>
                  </a:lnTo>
                  <a:lnTo>
                    <a:pt x="57" y="95"/>
                  </a:lnTo>
                  <a:lnTo>
                    <a:pt x="152" y="95"/>
                  </a:lnTo>
                  <a:lnTo>
                    <a:pt x="152" y="114"/>
                  </a:lnTo>
                  <a:lnTo>
                    <a:pt x="171" y="114"/>
                  </a:lnTo>
                  <a:lnTo>
                    <a:pt x="171" y="95"/>
                  </a:lnTo>
                  <a:lnTo>
                    <a:pt x="171" y="76"/>
                  </a:lnTo>
                  <a:lnTo>
                    <a:pt x="190" y="76"/>
                  </a:lnTo>
                  <a:lnTo>
                    <a:pt x="190" y="114"/>
                  </a:lnTo>
                  <a:lnTo>
                    <a:pt x="209" y="114"/>
                  </a:lnTo>
                  <a:lnTo>
                    <a:pt x="209" y="57"/>
                  </a:lnTo>
                  <a:lnTo>
                    <a:pt x="190" y="57"/>
                  </a:lnTo>
                  <a:close/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3A07E59-197B-528C-7D40-DE478FECD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463" y="2936875"/>
              <a:ext cx="30163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58BAC62-4E39-1FEE-5CBD-D6C11592B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2936875"/>
              <a:ext cx="30163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D063B21-D6C9-A7A6-48E9-F43BBA8EF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8625" y="3027363"/>
              <a:ext cx="30163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C29CDA1-88C6-2B74-686A-25C8196E7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9275" y="3027363"/>
              <a:ext cx="30163" cy="30163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46741C68-FF89-4E75-A06D-2F15A0E1D560}"/>
              </a:ext>
            </a:extLst>
          </p:cNvPr>
          <p:cNvSpPr txBox="1">
            <a:spLocks/>
          </p:cNvSpPr>
          <p:nvPr/>
        </p:nvSpPr>
        <p:spPr>
          <a:xfrm>
            <a:off x="575303" y="1390474"/>
            <a:ext cx="10563077" cy="380104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Conclusion of MCTS is that it can evaluate a large number of potential moves in a relatively short amount of time, making it useful for games with complex decision-making processes. It has been successfully applied to a wide range of games, including Go, chess, and poker.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This makes it a powerful tool for solving a wide range of challenging problems in AI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35968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val 69">
            <a:extLst>
              <a:ext uri="{FF2B5EF4-FFF2-40B4-BE49-F238E27FC236}">
                <a16:creationId xmlns:a16="http://schemas.microsoft.com/office/drawing/2014/main" id="{1745E1E9-9AAE-4D12-9D58-C1F245FACCFA}"/>
              </a:ext>
            </a:extLst>
          </p:cNvPr>
          <p:cNvSpPr/>
          <p:nvPr/>
        </p:nvSpPr>
        <p:spPr>
          <a:xfrm>
            <a:off x="5204409" y="3930797"/>
            <a:ext cx="2466960" cy="2391113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EDDF76E-C61E-A3EA-5240-2A5FB0DDC423}"/>
              </a:ext>
            </a:extLst>
          </p:cNvPr>
          <p:cNvSpPr/>
          <p:nvPr/>
        </p:nvSpPr>
        <p:spPr>
          <a:xfrm>
            <a:off x="2092469" y="4470842"/>
            <a:ext cx="1222255" cy="1173497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/>
          </a:p>
        </p:txBody>
      </p:sp>
      <p:pic>
        <p:nvPicPr>
          <p:cNvPr id="12" name="Picture 11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A9D42B4F-7241-6806-A484-3A1DE4D68F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9" b="19570"/>
          <a:stretch/>
        </p:blipFill>
        <p:spPr>
          <a:xfrm>
            <a:off x="0" y="0"/>
            <a:ext cx="12192000" cy="2819400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9DB6421E-AF7E-5485-1E72-A030CF3E9315}"/>
              </a:ext>
            </a:extLst>
          </p:cNvPr>
          <p:cNvSpPr/>
          <p:nvPr/>
        </p:nvSpPr>
        <p:spPr>
          <a:xfrm>
            <a:off x="2670338" y="0"/>
            <a:ext cx="796475" cy="2165925"/>
          </a:xfrm>
          <a:custGeom>
            <a:avLst/>
            <a:gdLst>
              <a:gd name="connsiteX0" fmla="*/ 0 w 796475"/>
              <a:gd name="connsiteY0" fmla="*/ 0 h 2165925"/>
              <a:gd name="connsiteX1" fmla="*/ 561183 w 796475"/>
              <a:gd name="connsiteY1" fmla="*/ 0 h 2165925"/>
              <a:gd name="connsiteX2" fmla="*/ 563153 w 796475"/>
              <a:gd name="connsiteY2" fmla="*/ 3243 h 2165925"/>
              <a:gd name="connsiteX3" fmla="*/ 796475 w 796475"/>
              <a:gd name="connsiteY3" fmla="*/ 924702 h 2165925"/>
              <a:gd name="connsiteX4" fmla="*/ 466323 w 796475"/>
              <a:gd name="connsiteY4" fmla="*/ 2005551 h 2165925"/>
              <a:gd name="connsiteX5" fmla="*/ 334005 w 796475"/>
              <a:gd name="connsiteY5" fmla="*/ 2165925 h 2165925"/>
              <a:gd name="connsiteX6" fmla="*/ 379826 w 796475"/>
              <a:gd name="connsiteY6" fmla="*/ 2081503 h 2165925"/>
              <a:gd name="connsiteX7" fmla="*/ 531742 w 796475"/>
              <a:gd name="connsiteY7" fmla="*/ 1329029 h 2165925"/>
              <a:gd name="connsiteX8" fmla="*/ 90303 w 796475"/>
              <a:gd name="connsiteY8" fmla="*/ 99359 h 216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6475" h="2165925">
                <a:moveTo>
                  <a:pt x="0" y="0"/>
                </a:moveTo>
                <a:lnTo>
                  <a:pt x="561183" y="0"/>
                </a:lnTo>
                <a:lnTo>
                  <a:pt x="563153" y="3243"/>
                </a:lnTo>
                <a:cubicBezTo>
                  <a:pt x="711953" y="277159"/>
                  <a:pt x="796475" y="591060"/>
                  <a:pt x="796475" y="924702"/>
                </a:cubicBezTo>
                <a:cubicBezTo>
                  <a:pt x="796475" y="1325072"/>
                  <a:pt x="674763" y="1697018"/>
                  <a:pt x="466323" y="2005551"/>
                </a:cubicBezTo>
                <a:lnTo>
                  <a:pt x="334005" y="2165925"/>
                </a:lnTo>
                <a:lnTo>
                  <a:pt x="379826" y="2081503"/>
                </a:lnTo>
                <a:cubicBezTo>
                  <a:pt x="477647" y="1850221"/>
                  <a:pt x="531742" y="1595944"/>
                  <a:pt x="531742" y="1329029"/>
                </a:cubicBezTo>
                <a:cubicBezTo>
                  <a:pt x="531742" y="861930"/>
                  <a:pt x="366079" y="433523"/>
                  <a:pt x="90303" y="99359"/>
                </a:cubicBez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293A-1653-5755-B812-F46EE013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t>17</a:t>
            </a:fld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4698A95-8D47-F467-BEBC-995B463543DD}"/>
              </a:ext>
            </a:extLst>
          </p:cNvPr>
          <p:cNvSpPr/>
          <p:nvPr/>
        </p:nvSpPr>
        <p:spPr>
          <a:xfrm>
            <a:off x="766916" y="2018604"/>
            <a:ext cx="1248452" cy="1248450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79D1912-41ED-94AD-DE58-35EABBB06A45}"/>
              </a:ext>
            </a:extLst>
          </p:cNvPr>
          <p:cNvSpPr/>
          <p:nvPr/>
        </p:nvSpPr>
        <p:spPr>
          <a:xfrm>
            <a:off x="981847" y="2233534"/>
            <a:ext cx="818591" cy="81859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pic>
        <p:nvPicPr>
          <p:cNvPr id="16" name="Graphic 15" descr="Virtual Reality headset outline">
            <a:extLst>
              <a:ext uri="{FF2B5EF4-FFF2-40B4-BE49-F238E27FC236}">
                <a16:creationId xmlns:a16="http://schemas.microsoft.com/office/drawing/2014/main" id="{27B7F2FB-BD7A-609C-F4CC-8BDE43B706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2186" y="2303873"/>
            <a:ext cx="677913" cy="677913"/>
          </a:xfrm>
          <a:prstGeom prst="rect">
            <a:avLst/>
          </a:prstGeom>
        </p:spPr>
      </p:pic>
      <p:sp>
        <p:nvSpPr>
          <p:cNvPr id="18" name="Rounded Rectangle 6">
            <a:extLst>
              <a:ext uri="{FF2B5EF4-FFF2-40B4-BE49-F238E27FC236}">
                <a16:creationId xmlns:a16="http://schemas.microsoft.com/office/drawing/2014/main" id="{6395BF12-D2D1-FC80-FB80-A041EE87E0C8}"/>
              </a:ext>
            </a:extLst>
          </p:cNvPr>
          <p:cNvSpPr/>
          <p:nvPr/>
        </p:nvSpPr>
        <p:spPr>
          <a:xfrm flipH="1">
            <a:off x="1109351" y="4663942"/>
            <a:ext cx="9431386" cy="8296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387AE-6E41-4C22-23CF-9671AABBADE0}"/>
              </a:ext>
            </a:extLst>
          </p:cNvPr>
          <p:cNvSpPr txBox="1"/>
          <p:nvPr/>
        </p:nvSpPr>
        <p:spPr>
          <a:xfrm flipH="1">
            <a:off x="5122945" y="4344514"/>
            <a:ext cx="2629888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5400" i="1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Thank You!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2A74C91-7E0E-96CF-6A08-9C29A8467008}"/>
              </a:ext>
            </a:extLst>
          </p:cNvPr>
          <p:cNvSpPr/>
          <p:nvPr/>
        </p:nvSpPr>
        <p:spPr>
          <a:xfrm>
            <a:off x="1528100" y="2789346"/>
            <a:ext cx="469081" cy="469081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Rectangle: Top Corners Rounded 68">
            <a:extLst>
              <a:ext uri="{FF2B5EF4-FFF2-40B4-BE49-F238E27FC236}">
                <a16:creationId xmlns:a16="http://schemas.microsoft.com/office/drawing/2014/main" id="{A9CE896F-7C2C-61C6-6B9A-AC9A546EE9B9}"/>
              </a:ext>
            </a:extLst>
          </p:cNvPr>
          <p:cNvSpPr/>
          <p:nvPr/>
        </p:nvSpPr>
        <p:spPr>
          <a:xfrm rot="16200000">
            <a:off x="9475009" y="346247"/>
            <a:ext cx="468312" cy="496567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1995F6-9A64-FCA1-0B18-1D797B786B9B}"/>
              </a:ext>
            </a:extLst>
          </p:cNvPr>
          <p:cNvCxnSpPr>
            <a:cxnSpLocks/>
          </p:cNvCxnSpPr>
          <p:nvPr/>
        </p:nvCxnSpPr>
        <p:spPr>
          <a:xfrm>
            <a:off x="2434281" y="2829083"/>
            <a:ext cx="4792048" cy="0"/>
          </a:xfrm>
          <a:prstGeom prst="line">
            <a:avLst/>
          </a:prstGeom>
          <a:ln>
            <a:solidFill>
              <a:srgbClr val="3EC97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AC0EF7CC-F5AA-4A70-B67F-082C785C6438}"/>
              </a:ext>
            </a:extLst>
          </p:cNvPr>
          <p:cNvSpPr txBox="1">
            <a:spLocks/>
          </p:cNvSpPr>
          <p:nvPr/>
        </p:nvSpPr>
        <p:spPr>
          <a:xfrm>
            <a:off x="972148" y="3345176"/>
            <a:ext cx="10563077" cy="8548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 of AI problems have its roots in search problems. After all, life is about searching. Hope you all find your optimal path : )</a:t>
            </a:r>
          </a:p>
        </p:txBody>
      </p:sp>
    </p:spTree>
    <p:extLst>
      <p:ext uri="{BB962C8B-B14F-4D97-AF65-F5344CB8AC3E}">
        <p14:creationId xmlns:p14="http://schemas.microsoft.com/office/powerpoint/2010/main" val="38188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18" grpId="0" animBg="1"/>
      <p:bldP spid="20" grpId="0"/>
      <p:bldP spid="7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05962D-D93A-EB0A-16D8-15D0D82E3DA0}"/>
              </a:ext>
            </a:extLst>
          </p:cNvPr>
          <p:cNvSpPr/>
          <p:nvPr/>
        </p:nvSpPr>
        <p:spPr>
          <a:xfrm rot="10800000">
            <a:off x="8989920" y="4000138"/>
            <a:ext cx="3202080" cy="2857861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93D1-2537-21E1-0B2F-6A1D30C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2</a:t>
            </a:fld>
            <a:endParaRPr lang="en-ID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32C58AE-5438-4F2F-2D48-0987B97C6644}"/>
              </a:ext>
            </a:extLst>
          </p:cNvPr>
          <p:cNvCxnSpPr>
            <a:cxnSpLocks/>
          </p:cNvCxnSpPr>
          <p:nvPr/>
        </p:nvCxnSpPr>
        <p:spPr>
          <a:xfrm>
            <a:off x="442913" y="3834788"/>
            <a:ext cx="3252787" cy="0"/>
          </a:xfrm>
          <a:prstGeom prst="line">
            <a:avLst/>
          </a:prstGeom>
          <a:ln>
            <a:gradFill flip="none" rotWithShape="1">
              <a:gsLst>
                <a:gs pos="0">
                  <a:srgbClr val="1F55DE">
                    <a:alpha val="91000"/>
                  </a:srgbClr>
                </a:gs>
                <a:gs pos="100000">
                  <a:srgbClr val="1F55DE">
                    <a:alpha val="1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E8466699-5E03-4F07-F6F1-AF05C8C9F453}"/>
              </a:ext>
            </a:extLst>
          </p:cNvPr>
          <p:cNvSpPr/>
          <p:nvPr/>
        </p:nvSpPr>
        <p:spPr>
          <a:xfrm>
            <a:off x="442913" y="1862927"/>
            <a:ext cx="3252787" cy="7198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91F8B9D-1EDD-8EA4-B8DD-FE54BD87AEAD}"/>
              </a:ext>
            </a:extLst>
          </p:cNvPr>
          <p:cNvSpPr/>
          <p:nvPr/>
        </p:nvSpPr>
        <p:spPr>
          <a:xfrm rot="5400000">
            <a:off x="2130737" y="1407232"/>
            <a:ext cx="1580282" cy="1636023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DC476B-F8C8-D6D7-3E04-091ACF105D87}"/>
              </a:ext>
            </a:extLst>
          </p:cNvPr>
          <p:cNvSpPr txBox="1"/>
          <p:nvPr/>
        </p:nvSpPr>
        <p:spPr>
          <a:xfrm>
            <a:off x="770374" y="1930873"/>
            <a:ext cx="177175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Ossama Mehmood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462E1D-B6B5-D104-D36D-1A7A9E080631}"/>
              </a:ext>
            </a:extLst>
          </p:cNvPr>
          <p:cNvCxnSpPr>
            <a:cxnSpLocks/>
          </p:cNvCxnSpPr>
          <p:nvPr/>
        </p:nvCxnSpPr>
        <p:spPr>
          <a:xfrm>
            <a:off x="4481513" y="3834788"/>
            <a:ext cx="3252787" cy="0"/>
          </a:xfrm>
          <a:prstGeom prst="line">
            <a:avLst/>
          </a:prstGeom>
          <a:ln>
            <a:gradFill flip="none" rotWithShape="1">
              <a:gsLst>
                <a:gs pos="0">
                  <a:srgbClr val="1F55DE">
                    <a:alpha val="91000"/>
                  </a:srgbClr>
                </a:gs>
                <a:gs pos="100000">
                  <a:srgbClr val="1F55DE">
                    <a:alpha val="1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6">
            <a:extLst>
              <a:ext uri="{FF2B5EF4-FFF2-40B4-BE49-F238E27FC236}">
                <a16:creationId xmlns:a16="http://schemas.microsoft.com/office/drawing/2014/main" id="{2E9689E1-A930-432D-9592-6B4A4C384530}"/>
              </a:ext>
            </a:extLst>
          </p:cNvPr>
          <p:cNvSpPr/>
          <p:nvPr/>
        </p:nvSpPr>
        <p:spPr>
          <a:xfrm>
            <a:off x="4481513" y="1862927"/>
            <a:ext cx="3252787" cy="7198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19049D-2507-C21F-0AF6-34210E0AB1F8}"/>
              </a:ext>
            </a:extLst>
          </p:cNvPr>
          <p:cNvSpPr txBox="1"/>
          <p:nvPr/>
        </p:nvSpPr>
        <p:spPr>
          <a:xfrm>
            <a:off x="4808974" y="1930873"/>
            <a:ext cx="177175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Zaid </a:t>
            </a:r>
            <a:r>
              <a:rPr lang="en-US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Ghauri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AC68740-4D53-C64C-9596-EFAE2BAF5231}"/>
              </a:ext>
            </a:extLst>
          </p:cNvPr>
          <p:cNvCxnSpPr>
            <a:cxnSpLocks/>
          </p:cNvCxnSpPr>
          <p:nvPr/>
        </p:nvCxnSpPr>
        <p:spPr>
          <a:xfrm>
            <a:off x="2312936" y="6384971"/>
            <a:ext cx="3252787" cy="0"/>
          </a:xfrm>
          <a:prstGeom prst="line">
            <a:avLst/>
          </a:prstGeom>
          <a:ln>
            <a:gradFill flip="none" rotWithShape="1">
              <a:gsLst>
                <a:gs pos="0">
                  <a:srgbClr val="1F55DE">
                    <a:alpha val="91000"/>
                  </a:srgbClr>
                </a:gs>
                <a:gs pos="100000">
                  <a:srgbClr val="1F55DE">
                    <a:alpha val="1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">
            <a:extLst>
              <a:ext uri="{FF2B5EF4-FFF2-40B4-BE49-F238E27FC236}">
                <a16:creationId xmlns:a16="http://schemas.microsoft.com/office/drawing/2014/main" id="{74C881D6-1EE4-137A-ED55-0A465769D53A}"/>
              </a:ext>
            </a:extLst>
          </p:cNvPr>
          <p:cNvSpPr/>
          <p:nvPr/>
        </p:nvSpPr>
        <p:spPr>
          <a:xfrm>
            <a:off x="2312936" y="4653740"/>
            <a:ext cx="3252787" cy="7198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7C3C28-A77F-48DD-FDAD-8C6201FB95E9}"/>
              </a:ext>
            </a:extLst>
          </p:cNvPr>
          <p:cNvSpPr txBox="1"/>
          <p:nvPr/>
        </p:nvSpPr>
        <p:spPr>
          <a:xfrm>
            <a:off x="2640397" y="4721686"/>
            <a:ext cx="177175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Abdullah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972EFF3-DE5F-DD0E-78D4-DE8884DD24EC}"/>
              </a:ext>
            </a:extLst>
          </p:cNvPr>
          <p:cNvCxnSpPr>
            <a:cxnSpLocks/>
          </p:cNvCxnSpPr>
          <p:nvPr/>
        </p:nvCxnSpPr>
        <p:spPr>
          <a:xfrm>
            <a:off x="6351536" y="6384971"/>
            <a:ext cx="3252787" cy="0"/>
          </a:xfrm>
          <a:prstGeom prst="line">
            <a:avLst/>
          </a:prstGeom>
          <a:ln>
            <a:gradFill flip="none" rotWithShape="1">
              <a:gsLst>
                <a:gs pos="0">
                  <a:srgbClr val="1F55DE">
                    <a:alpha val="91000"/>
                  </a:srgbClr>
                </a:gs>
                <a:gs pos="100000">
                  <a:srgbClr val="1F55DE">
                    <a:alpha val="1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6">
            <a:extLst>
              <a:ext uri="{FF2B5EF4-FFF2-40B4-BE49-F238E27FC236}">
                <a16:creationId xmlns:a16="http://schemas.microsoft.com/office/drawing/2014/main" id="{C307262A-0EF1-6605-0F2A-9410C4B072A6}"/>
              </a:ext>
            </a:extLst>
          </p:cNvPr>
          <p:cNvSpPr/>
          <p:nvPr/>
        </p:nvSpPr>
        <p:spPr>
          <a:xfrm>
            <a:off x="6377712" y="4640331"/>
            <a:ext cx="3252787" cy="7198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8972400-E554-01EB-A781-22B8DDBB584F}"/>
              </a:ext>
            </a:extLst>
          </p:cNvPr>
          <p:cNvSpPr txBox="1"/>
          <p:nvPr/>
        </p:nvSpPr>
        <p:spPr>
          <a:xfrm>
            <a:off x="6705173" y="4708277"/>
            <a:ext cx="177175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Sami Ali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451763CC-9D2C-AAD4-DC51-BF6D5F21BD16}"/>
              </a:ext>
            </a:extLst>
          </p:cNvPr>
          <p:cNvSpPr txBox="1">
            <a:spLocks/>
          </p:cNvSpPr>
          <p:nvPr/>
        </p:nvSpPr>
        <p:spPr>
          <a:xfrm>
            <a:off x="419100" y="365125"/>
            <a:ext cx="11372850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Group Members</a:t>
            </a:r>
            <a:endParaRPr lang="en-ID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7E12C4E-2500-4D63-9691-22AC8AEB0F49}"/>
              </a:ext>
            </a:extLst>
          </p:cNvPr>
          <p:cNvCxnSpPr>
            <a:cxnSpLocks/>
          </p:cNvCxnSpPr>
          <p:nvPr/>
        </p:nvCxnSpPr>
        <p:spPr>
          <a:xfrm>
            <a:off x="8539163" y="3834788"/>
            <a:ext cx="3252787" cy="0"/>
          </a:xfrm>
          <a:prstGeom prst="line">
            <a:avLst/>
          </a:prstGeom>
          <a:ln>
            <a:gradFill flip="none" rotWithShape="1">
              <a:gsLst>
                <a:gs pos="0">
                  <a:srgbClr val="1F55DE">
                    <a:alpha val="91000"/>
                  </a:srgbClr>
                </a:gs>
                <a:gs pos="100000">
                  <a:srgbClr val="1F55DE">
                    <a:alpha val="1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6">
            <a:extLst>
              <a:ext uri="{FF2B5EF4-FFF2-40B4-BE49-F238E27FC236}">
                <a16:creationId xmlns:a16="http://schemas.microsoft.com/office/drawing/2014/main" id="{67444ED6-8F3D-4947-B6D8-BB472099313E}"/>
              </a:ext>
            </a:extLst>
          </p:cNvPr>
          <p:cNvSpPr/>
          <p:nvPr/>
        </p:nvSpPr>
        <p:spPr>
          <a:xfrm>
            <a:off x="8476923" y="1862926"/>
            <a:ext cx="3252787" cy="7198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rgbClr val="1F55DE">
                  <a:alpha val="0"/>
                </a:srgbClr>
              </a:gs>
              <a:gs pos="100000">
                <a:srgbClr val="1F55DE"/>
              </a:gs>
            </a:gsLst>
            <a:lin ang="12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D4EEFA-7FE2-4893-866B-A82D3E8C3F4E}"/>
              </a:ext>
            </a:extLst>
          </p:cNvPr>
          <p:cNvSpPr txBox="1"/>
          <p:nvPr/>
        </p:nvSpPr>
        <p:spPr>
          <a:xfrm>
            <a:off x="8804384" y="1930872"/>
            <a:ext cx="177175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Hamza Altaf</a:t>
            </a:r>
          </a:p>
        </p:txBody>
      </p:sp>
      <p:pic>
        <p:nvPicPr>
          <p:cNvPr id="134" name="Google Shape;545;p44">
            <a:extLst>
              <a:ext uri="{FF2B5EF4-FFF2-40B4-BE49-F238E27FC236}">
                <a16:creationId xmlns:a16="http://schemas.microsoft.com/office/drawing/2014/main" id="{FD96616E-BCD2-4EA9-891B-CBD960E7FAF3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2249999" y="1563673"/>
            <a:ext cx="1348326" cy="13483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04726367-C555-4CB6-83B4-B786705EAE5B}"/>
              </a:ext>
            </a:extLst>
          </p:cNvPr>
          <p:cNvSpPr/>
          <p:nvPr/>
        </p:nvSpPr>
        <p:spPr>
          <a:xfrm rot="5400000">
            <a:off x="6232274" y="1395337"/>
            <a:ext cx="1580282" cy="1636023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pic>
        <p:nvPicPr>
          <p:cNvPr id="136" name="Google Shape;545;p44">
            <a:extLst>
              <a:ext uri="{FF2B5EF4-FFF2-40B4-BE49-F238E27FC236}">
                <a16:creationId xmlns:a16="http://schemas.microsoft.com/office/drawing/2014/main" id="{9E13A24C-6ACA-48E2-99C9-58039DADCE71}"/>
              </a:ext>
            </a:extLst>
          </p:cNvPr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536" y="1551778"/>
            <a:ext cx="1348326" cy="13483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7" name="Oval 136">
            <a:extLst>
              <a:ext uri="{FF2B5EF4-FFF2-40B4-BE49-F238E27FC236}">
                <a16:creationId xmlns:a16="http://schemas.microsoft.com/office/drawing/2014/main" id="{EEA2332C-596D-41ED-832B-A719A33543DA}"/>
              </a:ext>
            </a:extLst>
          </p:cNvPr>
          <p:cNvSpPr/>
          <p:nvPr/>
        </p:nvSpPr>
        <p:spPr>
          <a:xfrm rot="5400000">
            <a:off x="10352936" y="1395337"/>
            <a:ext cx="1580282" cy="1636023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A86442B-618E-43EF-A955-8F4BA01F3285}"/>
              </a:ext>
            </a:extLst>
          </p:cNvPr>
          <p:cNvSpPr/>
          <p:nvPr/>
        </p:nvSpPr>
        <p:spPr>
          <a:xfrm rot="5400000">
            <a:off x="3794164" y="4210177"/>
            <a:ext cx="1580282" cy="1636023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pic>
        <p:nvPicPr>
          <p:cNvPr id="140" name="Google Shape;545;p44">
            <a:extLst>
              <a:ext uri="{FF2B5EF4-FFF2-40B4-BE49-F238E27FC236}">
                <a16:creationId xmlns:a16="http://schemas.microsoft.com/office/drawing/2014/main" id="{0D500098-2A03-48E2-9104-667658F730C7}"/>
              </a:ext>
            </a:extLst>
          </p:cNvPr>
          <p:cNvPicPr preferRelativeResize="0"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" r="391"/>
          <a:stretch/>
        </p:blipFill>
        <p:spPr>
          <a:xfrm>
            <a:off x="3913426" y="4366618"/>
            <a:ext cx="1348326" cy="13483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911C3EC8-B705-4962-AD6A-17CC0842C084}"/>
              </a:ext>
            </a:extLst>
          </p:cNvPr>
          <p:cNvSpPr/>
          <p:nvPr/>
        </p:nvSpPr>
        <p:spPr>
          <a:xfrm rot="5400000">
            <a:off x="7879211" y="4205989"/>
            <a:ext cx="1580282" cy="1636023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35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pic>
        <p:nvPicPr>
          <p:cNvPr id="142" name="Google Shape;545;p44">
            <a:extLst>
              <a:ext uri="{FF2B5EF4-FFF2-40B4-BE49-F238E27FC236}">
                <a16:creationId xmlns:a16="http://schemas.microsoft.com/office/drawing/2014/main" id="{A549F1C0-6EAC-4E57-A210-5789E3FBABF1}"/>
              </a:ext>
            </a:extLst>
          </p:cNvPr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98473" y="4362430"/>
            <a:ext cx="1348326" cy="134832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3" name="Google Shape;543;p44">
            <a:extLst>
              <a:ext uri="{FF2B5EF4-FFF2-40B4-BE49-F238E27FC236}">
                <a16:creationId xmlns:a16="http://schemas.microsoft.com/office/drawing/2014/main" id="{F402C0F0-4971-4361-8A1A-35DDFE904C4F}"/>
              </a:ext>
            </a:extLst>
          </p:cNvPr>
          <p:cNvPicPr preferRelativeResize="0"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730" y="1563672"/>
            <a:ext cx="1319752" cy="133643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136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/>
      <p:bldP spid="55" grpId="0" animBg="1"/>
      <p:bldP spid="57" grpId="0"/>
      <p:bldP spid="67" grpId="0" animBg="1"/>
      <p:bldP spid="77" grpId="0"/>
      <p:bldP spid="85" grpId="0" animBg="1"/>
      <p:bldP spid="87" grpId="0"/>
      <p:bldP spid="76" grpId="0" animBg="1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close up of a cell phone&#10;&#10;Description automatically generated with low confidence">
            <a:extLst>
              <a:ext uri="{FF2B5EF4-FFF2-40B4-BE49-F238E27FC236}">
                <a16:creationId xmlns:a16="http://schemas.microsoft.com/office/drawing/2014/main" id="{412CAB5D-DC3C-1C31-4C35-56EE81A7A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9" r="6481"/>
          <a:stretch/>
        </p:blipFill>
        <p:spPr>
          <a:xfrm>
            <a:off x="-1" y="0"/>
            <a:ext cx="5467351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93D1-2537-21E1-0B2F-6A1D30C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3</a:t>
            </a:fld>
            <a:endParaRPr lang="en-ID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7DEB0C-D2D7-E57E-E3CC-53EA7C30786D}"/>
              </a:ext>
            </a:extLst>
          </p:cNvPr>
          <p:cNvSpPr/>
          <p:nvPr/>
        </p:nvSpPr>
        <p:spPr>
          <a:xfrm>
            <a:off x="-1" y="0"/>
            <a:ext cx="5695951" cy="6858000"/>
          </a:xfrm>
          <a:prstGeom prst="rect">
            <a:avLst/>
          </a:prstGeom>
          <a:gradFill flip="none" rotWithShape="1">
            <a:gsLst>
              <a:gs pos="0">
                <a:srgbClr val="070712"/>
              </a:gs>
              <a:gs pos="70000">
                <a:srgbClr val="070712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BFC2E-8EC4-0206-B69E-4DBEF141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350" y="365125"/>
            <a:ext cx="6353174" cy="987425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ID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F992AF-19B8-6464-8D6C-A5A065D705C8}"/>
              </a:ext>
            </a:extLst>
          </p:cNvPr>
          <p:cNvSpPr/>
          <p:nvPr/>
        </p:nvSpPr>
        <p:spPr>
          <a:xfrm>
            <a:off x="5467350" y="1544788"/>
            <a:ext cx="583952" cy="5839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  <a:endParaRPr lang="en-ID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4BB03-EFC3-9FC8-A5B1-063B6DCB89BE}"/>
              </a:ext>
            </a:extLst>
          </p:cNvPr>
          <p:cNvSpPr txBox="1"/>
          <p:nvPr/>
        </p:nvSpPr>
        <p:spPr>
          <a:xfrm>
            <a:off x="6257925" y="1544787"/>
            <a:ext cx="556260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Background Knowledge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7297ADB-CD42-8023-E7A6-21AC62011492}"/>
              </a:ext>
            </a:extLst>
          </p:cNvPr>
          <p:cNvSpPr/>
          <p:nvPr/>
        </p:nvSpPr>
        <p:spPr>
          <a:xfrm>
            <a:off x="5467350" y="2351863"/>
            <a:ext cx="583952" cy="5839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endParaRPr lang="en-ID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B2F71-B41D-099F-FA4F-A638820BA5A9}"/>
              </a:ext>
            </a:extLst>
          </p:cNvPr>
          <p:cNvSpPr txBox="1"/>
          <p:nvPr/>
        </p:nvSpPr>
        <p:spPr>
          <a:xfrm>
            <a:off x="6257925" y="2351862"/>
            <a:ext cx="556260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7EEB25-BC8A-1038-C598-E21F93067040}"/>
              </a:ext>
            </a:extLst>
          </p:cNvPr>
          <p:cNvSpPr/>
          <p:nvPr/>
        </p:nvSpPr>
        <p:spPr>
          <a:xfrm>
            <a:off x="5480174" y="3166023"/>
            <a:ext cx="583952" cy="583953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endParaRPr lang="en-ID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A01195-4B44-4699-8820-4C5705F90780}"/>
              </a:ext>
            </a:extLst>
          </p:cNvPr>
          <p:cNvSpPr txBox="1"/>
          <p:nvPr/>
        </p:nvSpPr>
        <p:spPr>
          <a:xfrm>
            <a:off x="6257925" y="3966012"/>
            <a:ext cx="556260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Real Life Examples</a:t>
            </a:r>
          </a:p>
          <a:p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0E9687A-BB00-C356-B5AE-9382410499DE}"/>
              </a:ext>
            </a:extLst>
          </p:cNvPr>
          <p:cNvSpPr/>
          <p:nvPr/>
        </p:nvSpPr>
        <p:spPr>
          <a:xfrm>
            <a:off x="5490676" y="4019843"/>
            <a:ext cx="583952" cy="5839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endParaRPr lang="en-ID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F56C6-5554-A074-B3C3-7071EC3557A3}"/>
              </a:ext>
            </a:extLst>
          </p:cNvPr>
          <p:cNvSpPr txBox="1"/>
          <p:nvPr/>
        </p:nvSpPr>
        <p:spPr>
          <a:xfrm>
            <a:off x="6257925" y="4773087"/>
            <a:ext cx="5562600" cy="58395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Conclusion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BAAB15-CA63-8EC5-84F8-8016F5536222}"/>
              </a:ext>
            </a:extLst>
          </p:cNvPr>
          <p:cNvSpPr/>
          <p:nvPr/>
        </p:nvSpPr>
        <p:spPr>
          <a:xfrm>
            <a:off x="5467350" y="4796033"/>
            <a:ext cx="583952" cy="583952"/>
          </a:xfrm>
          <a:prstGeom prst="ellipse">
            <a:avLst/>
          </a:prstGeom>
          <a:gradFill flip="none" rotWithShape="1">
            <a:gsLst>
              <a:gs pos="0">
                <a:srgbClr val="1F55DE"/>
              </a:gs>
              <a:gs pos="100000">
                <a:srgbClr val="3EC973"/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endParaRPr lang="en-ID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58081F-0DEE-2381-F020-6B0A7B8143B0}"/>
              </a:ext>
            </a:extLst>
          </p:cNvPr>
          <p:cNvGrpSpPr/>
          <p:nvPr/>
        </p:nvGrpSpPr>
        <p:grpSpPr>
          <a:xfrm>
            <a:off x="6305550" y="2240301"/>
            <a:ext cx="5514974" cy="3228299"/>
            <a:chOff x="6305550" y="2240301"/>
            <a:chExt cx="4905375" cy="322829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F2BC928-36D8-C6B9-6304-F592CF208956}"/>
                </a:ext>
              </a:extLst>
            </p:cNvPr>
            <p:cNvCxnSpPr/>
            <p:nvPr/>
          </p:nvCxnSpPr>
          <p:spPr>
            <a:xfrm>
              <a:off x="6305550" y="2240301"/>
              <a:ext cx="490537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F55DE">
                      <a:alpha val="91000"/>
                    </a:srgbClr>
                  </a:gs>
                  <a:gs pos="100000">
                    <a:srgbClr val="1F55DE">
                      <a:alpha val="1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A3D718-9722-AF6B-BC02-212B6538A220}"/>
                </a:ext>
              </a:extLst>
            </p:cNvPr>
            <p:cNvCxnSpPr/>
            <p:nvPr/>
          </p:nvCxnSpPr>
          <p:spPr>
            <a:xfrm>
              <a:off x="6305550" y="3047376"/>
              <a:ext cx="490537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F55DE">
                      <a:alpha val="91000"/>
                    </a:srgbClr>
                  </a:gs>
                  <a:gs pos="100000">
                    <a:srgbClr val="1F55DE">
                      <a:alpha val="1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9F0FA1-0060-AA18-657F-2311674810BD}"/>
                </a:ext>
              </a:extLst>
            </p:cNvPr>
            <p:cNvCxnSpPr/>
            <p:nvPr/>
          </p:nvCxnSpPr>
          <p:spPr>
            <a:xfrm>
              <a:off x="6305550" y="3854451"/>
              <a:ext cx="490537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F55DE">
                      <a:alpha val="91000"/>
                    </a:srgbClr>
                  </a:gs>
                  <a:gs pos="100000">
                    <a:srgbClr val="1F55DE">
                      <a:alpha val="1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811AD83-AFD2-DE88-DF00-1269313F88A8}"/>
                </a:ext>
              </a:extLst>
            </p:cNvPr>
            <p:cNvCxnSpPr/>
            <p:nvPr/>
          </p:nvCxnSpPr>
          <p:spPr>
            <a:xfrm>
              <a:off x="6305550" y="4661526"/>
              <a:ext cx="490537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F55DE">
                      <a:alpha val="91000"/>
                    </a:srgbClr>
                  </a:gs>
                  <a:gs pos="100000">
                    <a:srgbClr val="1F55DE">
                      <a:alpha val="1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7DC77B3-ADD0-E24B-8379-F32F664B9330}"/>
                </a:ext>
              </a:extLst>
            </p:cNvPr>
            <p:cNvCxnSpPr/>
            <p:nvPr/>
          </p:nvCxnSpPr>
          <p:spPr>
            <a:xfrm>
              <a:off x="6305550" y="5468600"/>
              <a:ext cx="4905375" cy="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1F55DE">
                      <a:alpha val="91000"/>
                    </a:srgbClr>
                  </a:gs>
                  <a:gs pos="100000">
                    <a:srgbClr val="1F55DE">
                      <a:alpha val="10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6165141" y="3244334"/>
            <a:ext cx="158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Steps of MCTS</a:t>
            </a:r>
          </a:p>
        </p:txBody>
      </p:sp>
    </p:spTree>
    <p:extLst>
      <p:ext uri="{BB962C8B-B14F-4D97-AF65-F5344CB8AC3E}">
        <p14:creationId xmlns:p14="http://schemas.microsoft.com/office/powerpoint/2010/main" val="373987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6" grpId="0" animBg="1"/>
      <p:bldP spid="17" grpId="0"/>
      <p:bldP spid="22" grpId="0" animBg="1"/>
      <p:bldP spid="23" grpId="0"/>
      <p:bldP spid="25" grpId="0" animBg="1"/>
      <p:bldP spid="26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DBC85825-72D7-30D1-6205-699A7F7C0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" y="0"/>
            <a:ext cx="102879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952CC0-A83D-334A-2E00-7C24EA2A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50" y="874968"/>
            <a:ext cx="11372850" cy="987425"/>
          </a:xfrm>
        </p:spPr>
        <p:txBody>
          <a:bodyPr/>
          <a:lstStyle/>
          <a:p>
            <a:r>
              <a:rPr lang="en-US" dirty="0"/>
              <a:t>Background Knowledge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CEB9-70A6-FC04-701D-93982D09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4</a:t>
            </a:fld>
            <a:endParaRPr lang="en-ID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351A891-2705-5D06-2213-972E47E3CCA5}"/>
              </a:ext>
            </a:extLst>
          </p:cNvPr>
          <p:cNvSpPr/>
          <p:nvPr/>
        </p:nvSpPr>
        <p:spPr>
          <a:xfrm>
            <a:off x="5465351" y="1083373"/>
            <a:ext cx="5774627" cy="5774627"/>
          </a:xfrm>
          <a:prstGeom prst="arc">
            <a:avLst>
              <a:gd name="adj1" fmla="val 16200000"/>
              <a:gd name="adj2" fmla="val 2654297"/>
            </a:avLst>
          </a:prstGeom>
          <a:ln>
            <a:gradFill>
              <a:gsLst>
                <a:gs pos="0">
                  <a:srgbClr val="070712"/>
                </a:gs>
                <a:gs pos="68000">
                  <a:srgbClr val="1F55DE"/>
                </a:gs>
                <a:gs pos="6000">
                  <a:srgbClr val="1F55DE"/>
                </a:gs>
                <a:gs pos="100000">
                  <a:srgbClr val="07071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55A50CAE-120A-4F7F-BC0D-CD09AF413E47}"/>
              </a:ext>
            </a:extLst>
          </p:cNvPr>
          <p:cNvSpPr txBox="1">
            <a:spLocks/>
          </p:cNvSpPr>
          <p:nvPr/>
        </p:nvSpPr>
        <p:spPr>
          <a:xfrm>
            <a:off x="676901" y="1173405"/>
            <a:ext cx="10563077" cy="494747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 Carlo Tree Search (MCTS) is an important algorithm behind many major successes of recent AI applications such as AlphaGo’s striking showdown in 2016. 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MCTS has been shown to outperform traditional search algorithms in many scenarios, and has been widely adopted in game AI and other decision-making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6135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D05962D-D93A-EB0A-16D8-15D0D82E3DA0}"/>
              </a:ext>
            </a:extLst>
          </p:cNvPr>
          <p:cNvSpPr/>
          <p:nvPr/>
        </p:nvSpPr>
        <p:spPr>
          <a:xfrm>
            <a:off x="0" y="0"/>
            <a:ext cx="3202080" cy="2857861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75B5A319-8DE9-06BA-3273-547B8C8F04F7}"/>
              </a:ext>
            </a:extLst>
          </p:cNvPr>
          <p:cNvSpPr txBox="1">
            <a:spLocks/>
          </p:cNvSpPr>
          <p:nvPr/>
        </p:nvSpPr>
        <p:spPr>
          <a:xfrm>
            <a:off x="679357" y="1938702"/>
            <a:ext cx="10563077" cy="371335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 Carlo tree search (MCTS) is a heuristic search algorithm for decision making in games and other decision-making scenarios that involves uncertainty. </a:t>
            </a: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MCTS has been applied successfully to a wide range of games, including Go, chess, and others.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32C58AE-5438-4F2F-2D48-0987B97C6644}"/>
              </a:ext>
            </a:extLst>
          </p:cNvPr>
          <p:cNvCxnSpPr/>
          <p:nvPr/>
        </p:nvCxnSpPr>
        <p:spPr>
          <a:xfrm>
            <a:off x="0" y="5868142"/>
            <a:ext cx="5514974" cy="0"/>
          </a:xfrm>
          <a:prstGeom prst="line">
            <a:avLst/>
          </a:prstGeom>
          <a:ln>
            <a:gradFill flip="none" rotWithShape="1">
              <a:gsLst>
                <a:gs pos="0">
                  <a:srgbClr val="1F55DE">
                    <a:alpha val="91000"/>
                  </a:srgbClr>
                </a:gs>
                <a:gs pos="100000">
                  <a:srgbClr val="1F55DE">
                    <a:alpha val="1000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3BFC2E-8EC4-0206-B69E-4DBEF1415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71" y="935217"/>
            <a:ext cx="6535403" cy="987425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B93D1-2537-21E1-0B2F-6A1D30CF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5</a:t>
            </a:fld>
            <a:endParaRPr lang="en-ID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91F8B9D-1EDD-8EA4-B8DD-FE54BD87AEAD}"/>
              </a:ext>
            </a:extLst>
          </p:cNvPr>
          <p:cNvSpPr/>
          <p:nvPr/>
        </p:nvSpPr>
        <p:spPr>
          <a:xfrm rot="10800000">
            <a:off x="10353509" y="4926994"/>
            <a:ext cx="1248452" cy="1248450"/>
          </a:xfrm>
          <a:prstGeom prst="ellipse">
            <a:avLst/>
          </a:prstGeom>
          <a:gradFill flip="none" rotWithShape="1">
            <a:gsLst>
              <a:gs pos="48000">
                <a:srgbClr val="1F55DE">
                  <a:alpha val="40000"/>
                </a:srgbClr>
              </a:gs>
              <a:gs pos="99000">
                <a:srgbClr val="1F55DE">
                  <a:alpha val="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A929285-D9DD-0BE8-EF7A-D385DF9D1EC5}"/>
              </a:ext>
            </a:extLst>
          </p:cNvPr>
          <p:cNvSpPr/>
          <p:nvPr/>
        </p:nvSpPr>
        <p:spPr>
          <a:xfrm rot="10800000">
            <a:off x="10568438" y="5153300"/>
            <a:ext cx="818591" cy="81859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546100" dist="254000" dir="2700000" sx="102000" sy="102000" algn="t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/>
            <a:endParaRPr lang="en-US" dirty="0"/>
          </a:p>
        </p:txBody>
      </p:sp>
      <p:pic>
        <p:nvPicPr>
          <p:cNvPr id="12" name="Graphic 11" descr="Lightbulb and gear outline">
            <a:extLst>
              <a:ext uri="{FF2B5EF4-FFF2-40B4-BE49-F238E27FC236}">
                <a16:creationId xmlns:a16="http://schemas.microsoft.com/office/drawing/2014/main" id="{BF57CB23-F221-6086-6D2D-983041C4BE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1560" y="5255043"/>
            <a:ext cx="592349" cy="5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0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DBC85825-72D7-30D1-6205-699A7F7C0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" y="0"/>
            <a:ext cx="10287957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7CEB9-70A6-FC04-701D-93982D09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6</a:t>
            </a:fld>
            <a:endParaRPr lang="en-ID" dirty="0"/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0351A891-2705-5D06-2213-972E47E3CCA5}"/>
              </a:ext>
            </a:extLst>
          </p:cNvPr>
          <p:cNvSpPr/>
          <p:nvPr/>
        </p:nvSpPr>
        <p:spPr>
          <a:xfrm>
            <a:off x="5465351" y="1083373"/>
            <a:ext cx="5774627" cy="5774627"/>
          </a:xfrm>
          <a:prstGeom prst="arc">
            <a:avLst>
              <a:gd name="adj1" fmla="val 16200000"/>
              <a:gd name="adj2" fmla="val 2654297"/>
            </a:avLst>
          </a:prstGeom>
          <a:ln>
            <a:gradFill>
              <a:gsLst>
                <a:gs pos="0">
                  <a:srgbClr val="070712"/>
                </a:gs>
                <a:gs pos="68000">
                  <a:srgbClr val="1F55DE"/>
                </a:gs>
                <a:gs pos="6000">
                  <a:srgbClr val="1F55DE"/>
                </a:gs>
                <a:gs pos="100000">
                  <a:srgbClr val="07071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55A50CAE-120A-4F7F-BC0D-CD09AF413E47}"/>
              </a:ext>
            </a:extLst>
          </p:cNvPr>
          <p:cNvSpPr txBox="1">
            <a:spLocks/>
          </p:cNvSpPr>
          <p:nvPr/>
        </p:nvSpPr>
        <p:spPr>
          <a:xfrm>
            <a:off x="635687" y="2070798"/>
            <a:ext cx="10920626" cy="336416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Monte Carlo Tree Search is a method usually used in games to predict the path (moves) that should be taken by the policy to reach the final winning solution. 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is a type of "tree search" algorithm, which means that it starts with a single state (or node) and expands the tree of possible moves from that state until it reaches a pre-determined depth.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652699-81B3-4597-A43D-9F850DF43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5"/>
            <a:ext cx="11372850" cy="987425"/>
          </a:xfrm>
        </p:spPr>
        <p:txBody>
          <a:bodyPr/>
          <a:lstStyle/>
          <a:p>
            <a:r>
              <a:rPr lang="en-US" dirty="0"/>
              <a:t>Introduction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200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a virtual reality headset&#10;&#10;Description automatically generated with medium confidence">
            <a:extLst>
              <a:ext uri="{FF2B5EF4-FFF2-40B4-BE49-F238E27FC236}">
                <a16:creationId xmlns:a16="http://schemas.microsoft.com/office/drawing/2014/main" id="{5C977040-35DE-20EE-20B3-DD995B124B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BFBA8F-7D78-8285-AED0-C5290A6647C9}"/>
              </a:ext>
            </a:extLst>
          </p:cNvPr>
          <p:cNvSpPr/>
          <p:nvPr/>
        </p:nvSpPr>
        <p:spPr>
          <a:xfrm flipV="1">
            <a:off x="0" y="4655397"/>
            <a:ext cx="2467897" cy="2202602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4425EA-403F-10F0-EC76-62F818C80832}"/>
              </a:ext>
            </a:extLst>
          </p:cNvPr>
          <p:cNvSpPr/>
          <p:nvPr/>
        </p:nvSpPr>
        <p:spPr>
          <a:xfrm flipH="1">
            <a:off x="8909079" y="0"/>
            <a:ext cx="3282921" cy="2930012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6D77AFFB-DDCE-B90D-6A03-2442BB76A8C9}"/>
              </a:ext>
            </a:extLst>
          </p:cNvPr>
          <p:cNvSpPr/>
          <p:nvPr/>
        </p:nvSpPr>
        <p:spPr>
          <a:xfrm>
            <a:off x="442913" y="661220"/>
            <a:ext cx="11296803" cy="5159477"/>
          </a:xfrm>
          <a:prstGeom prst="roundRect">
            <a:avLst>
              <a:gd name="adj" fmla="val 19175"/>
            </a:avLst>
          </a:prstGeom>
          <a:ln w="3810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2DECB0-0C72-814E-DEDF-5BA9B4BD472D}"/>
              </a:ext>
            </a:extLst>
          </p:cNvPr>
          <p:cNvSpPr/>
          <p:nvPr/>
        </p:nvSpPr>
        <p:spPr>
          <a:xfrm>
            <a:off x="442913" y="661220"/>
            <a:ext cx="11296803" cy="5159477"/>
          </a:xfrm>
          <a:prstGeom prst="roundRect">
            <a:avLst>
              <a:gd name="adj" fmla="val 19175"/>
            </a:avLst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1"/>
            <a:tileRect/>
          </a:gradFill>
          <a:ln w="19050"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CD7FB-EB2B-7A0E-1853-4FE4A870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7</a:t>
            </a:fld>
            <a:endParaRPr lang="en-ID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9284F1-CFDB-A3CF-1405-7747DF9F7490}"/>
              </a:ext>
            </a:extLst>
          </p:cNvPr>
          <p:cNvSpPr txBox="1">
            <a:spLocks/>
          </p:cNvSpPr>
          <p:nvPr/>
        </p:nvSpPr>
        <p:spPr>
          <a:xfrm>
            <a:off x="855407" y="1615459"/>
            <a:ext cx="4129548" cy="9874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Steps of</a:t>
            </a:r>
          </a:p>
          <a:p>
            <a:r>
              <a:rPr lang="en-US" dirty="0"/>
              <a:t>MCTS</a:t>
            </a:r>
            <a:endParaRPr lang="en-ID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12C1CB-CCC2-29C2-0345-88A8C5933729}"/>
              </a:ext>
            </a:extLst>
          </p:cNvPr>
          <p:cNvCxnSpPr>
            <a:cxnSpLocks/>
          </p:cNvCxnSpPr>
          <p:nvPr/>
        </p:nvCxnSpPr>
        <p:spPr>
          <a:xfrm flipV="1">
            <a:off x="4001729" y="1184518"/>
            <a:ext cx="0" cy="4112880"/>
          </a:xfrm>
          <a:prstGeom prst="line">
            <a:avLst/>
          </a:prstGeom>
          <a:ln w="19050">
            <a:gradFill flip="none" rotWithShape="1">
              <a:gsLst>
                <a:gs pos="0">
                  <a:srgbClr val="1F55DE"/>
                </a:gs>
                <a:gs pos="100000">
                  <a:srgbClr val="3EC97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9F55098-5540-584E-0F42-92A8825E6315}"/>
              </a:ext>
            </a:extLst>
          </p:cNvPr>
          <p:cNvSpPr txBox="1"/>
          <p:nvPr/>
        </p:nvSpPr>
        <p:spPr>
          <a:xfrm>
            <a:off x="4904182" y="2283681"/>
            <a:ext cx="2520000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 this step, we use tree policy to construct path from root to most promising leaf node.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BC6DE-7A25-75CB-CECA-F446D6099F99}"/>
              </a:ext>
            </a:extLst>
          </p:cNvPr>
          <p:cNvSpPr txBox="1"/>
          <p:nvPr/>
        </p:nvSpPr>
        <p:spPr>
          <a:xfrm>
            <a:off x="4912952" y="1830149"/>
            <a:ext cx="249988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618D8-E61C-97F8-56F5-B5B0BCDAAC4D}"/>
              </a:ext>
            </a:extLst>
          </p:cNvPr>
          <p:cNvSpPr txBox="1"/>
          <p:nvPr/>
        </p:nvSpPr>
        <p:spPr>
          <a:xfrm>
            <a:off x="4904182" y="4016145"/>
            <a:ext cx="2520000" cy="881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During this step, we roll out one or multiple simulations with reward accumulated for each simulation.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AA93D7-9267-94F2-2C6F-A2BE1AB9A8E6}"/>
              </a:ext>
            </a:extLst>
          </p:cNvPr>
          <p:cNvSpPr txBox="1"/>
          <p:nvPr/>
        </p:nvSpPr>
        <p:spPr>
          <a:xfrm>
            <a:off x="4912952" y="3437353"/>
            <a:ext cx="2499880" cy="4200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 (or Roll-out)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8E1109-B0BE-34A4-965E-99391DFC4D94}"/>
              </a:ext>
            </a:extLst>
          </p:cNvPr>
          <p:cNvSpPr txBox="1"/>
          <p:nvPr/>
        </p:nvSpPr>
        <p:spPr>
          <a:xfrm>
            <a:off x="8326635" y="2283681"/>
            <a:ext cx="2520000" cy="1101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 expansion step, we simply randomly pick an unexplored node of a leaf node.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6BC0F2-93FA-8FA4-62C9-689813BDF285}"/>
              </a:ext>
            </a:extLst>
          </p:cNvPr>
          <p:cNvSpPr txBox="1"/>
          <p:nvPr/>
        </p:nvSpPr>
        <p:spPr>
          <a:xfrm>
            <a:off x="8335405" y="1830149"/>
            <a:ext cx="249988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DDC50D-68E9-C835-07DA-07EBDD13D541}"/>
              </a:ext>
            </a:extLst>
          </p:cNvPr>
          <p:cNvSpPr txBox="1"/>
          <p:nvPr/>
        </p:nvSpPr>
        <p:spPr>
          <a:xfrm>
            <a:off x="8326635" y="4016145"/>
            <a:ext cx="2520000" cy="64633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We use the accumulated rewards of simulations to back up and update the values of nodes in the snowcap.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3E03D4-F628-0532-0169-2457AFDD8427}"/>
              </a:ext>
            </a:extLst>
          </p:cNvPr>
          <p:cNvSpPr txBox="1"/>
          <p:nvPr/>
        </p:nvSpPr>
        <p:spPr>
          <a:xfrm>
            <a:off x="8335405" y="3562613"/>
            <a:ext cx="2499880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E679DC5-C140-D9E7-23B3-B380D5F905CF}"/>
              </a:ext>
            </a:extLst>
          </p:cNvPr>
          <p:cNvCxnSpPr>
            <a:cxnSpLocks/>
          </p:cNvCxnSpPr>
          <p:nvPr/>
        </p:nvCxnSpPr>
        <p:spPr>
          <a:xfrm>
            <a:off x="4906296" y="3927879"/>
            <a:ext cx="252000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1F55DE"/>
                </a:gs>
                <a:gs pos="100000">
                  <a:srgbClr val="3EC97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A03C761-0A9B-8A4F-9A49-9E90C8A6FD9C}"/>
              </a:ext>
            </a:extLst>
          </p:cNvPr>
          <p:cNvCxnSpPr>
            <a:cxnSpLocks/>
          </p:cNvCxnSpPr>
          <p:nvPr/>
        </p:nvCxnSpPr>
        <p:spPr>
          <a:xfrm>
            <a:off x="4906296" y="2195414"/>
            <a:ext cx="252000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1F55DE"/>
                </a:gs>
                <a:gs pos="100000">
                  <a:srgbClr val="3EC97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023B71-F04A-AF4F-D9BC-5D5D4E4C097B}"/>
              </a:ext>
            </a:extLst>
          </p:cNvPr>
          <p:cNvCxnSpPr>
            <a:cxnSpLocks/>
          </p:cNvCxnSpPr>
          <p:nvPr/>
        </p:nvCxnSpPr>
        <p:spPr>
          <a:xfrm>
            <a:off x="8326635" y="3927879"/>
            <a:ext cx="252000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1F55DE"/>
                </a:gs>
                <a:gs pos="100000">
                  <a:srgbClr val="3EC97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264670-CD22-85BC-B35E-BA7A9B6C2A31}"/>
              </a:ext>
            </a:extLst>
          </p:cNvPr>
          <p:cNvCxnSpPr>
            <a:cxnSpLocks/>
          </p:cNvCxnSpPr>
          <p:nvPr/>
        </p:nvCxnSpPr>
        <p:spPr>
          <a:xfrm>
            <a:off x="8326635" y="2195414"/>
            <a:ext cx="2520000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1F55DE"/>
                </a:gs>
                <a:gs pos="100000">
                  <a:srgbClr val="3EC973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3FCC1A-DA0B-F069-6792-F24EC313B225}"/>
              </a:ext>
            </a:extLst>
          </p:cNvPr>
          <p:cNvCxnSpPr>
            <a:cxnSpLocks/>
          </p:cNvCxnSpPr>
          <p:nvPr/>
        </p:nvCxnSpPr>
        <p:spPr>
          <a:xfrm>
            <a:off x="4906296" y="3246313"/>
            <a:ext cx="2520000" cy="0"/>
          </a:xfrm>
          <a:prstGeom prst="line">
            <a:avLst/>
          </a:prstGeom>
          <a:ln w="127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800E4F-D7F4-A305-38BF-6ABF7B0A2912}"/>
              </a:ext>
            </a:extLst>
          </p:cNvPr>
          <p:cNvCxnSpPr>
            <a:cxnSpLocks/>
          </p:cNvCxnSpPr>
          <p:nvPr/>
        </p:nvCxnSpPr>
        <p:spPr>
          <a:xfrm>
            <a:off x="8326635" y="3246313"/>
            <a:ext cx="2520000" cy="0"/>
          </a:xfrm>
          <a:prstGeom prst="line">
            <a:avLst/>
          </a:prstGeom>
          <a:ln w="127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B56EF1D-9EFC-1F0C-8E90-4802560AA3E6}"/>
              </a:ext>
            </a:extLst>
          </p:cNvPr>
          <p:cNvCxnSpPr>
            <a:cxnSpLocks/>
          </p:cNvCxnSpPr>
          <p:nvPr/>
        </p:nvCxnSpPr>
        <p:spPr>
          <a:xfrm>
            <a:off x="7875409" y="3560876"/>
            <a:ext cx="0" cy="1101600"/>
          </a:xfrm>
          <a:prstGeom prst="line">
            <a:avLst/>
          </a:prstGeom>
          <a:ln w="127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613A38-EAC8-368C-648D-16E69D8FFB3D}"/>
              </a:ext>
            </a:extLst>
          </p:cNvPr>
          <p:cNvCxnSpPr>
            <a:cxnSpLocks/>
          </p:cNvCxnSpPr>
          <p:nvPr/>
        </p:nvCxnSpPr>
        <p:spPr>
          <a:xfrm>
            <a:off x="7875409" y="1830149"/>
            <a:ext cx="0" cy="1101600"/>
          </a:xfrm>
          <a:prstGeom prst="line">
            <a:avLst/>
          </a:prstGeom>
          <a:ln w="12700">
            <a:solidFill>
              <a:schemeClr val="bg1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F22749-CD26-E554-AB2F-5A53B4E05019}"/>
              </a:ext>
            </a:extLst>
          </p:cNvPr>
          <p:cNvGrpSpPr/>
          <p:nvPr/>
        </p:nvGrpSpPr>
        <p:grpSpPr>
          <a:xfrm>
            <a:off x="7173119" y="1761073"/>
            <a:ext cx="239713" cy="346075"/>
            <a:chOff x="3379789" y="1452563"/>
            <a:chExt cx="239713" cy="346075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19C0F922-4477-1F50-A964-64EB2EC8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1452563"/>
              <a:ext cx="179388" cy="271463"/>
            </a:xfrm>
            <a:custGeom>
              <a:avLst/>
              <a:gdLst>
                <a:gd name="T0" fmla="*/ 48 w 48"/>
                <a:gd name="T1" fmla="*/ 48 h 72"/>
                <a:gd name="T2" fmla="*/ 24 w 48"/>
                <a:gd name="T3" fmla="*/ 72 h 72"/>
                <a:gd name="T4" fmla="*/ 0 w 48"/>
                <a:gd name="T5" fmla="*/ 48 h 72"/>
                <a:gd name="T6" fmla="*/ 0 w 48"/>
                <a:gd name="T7" fmla="*/ 24 h 72"/>
                <a:gd name="T8" fmla="*/ 24 w 48"/>
                <a:gd name="T9" fmla="*/ 0 h 72"/>
                <a:gd name="T10" fmla="*/ 48 w 48"/>
                <a:gd name="T11" fmla="*/ 24 h 72"/>
                <a:gd name="T12" fmla="*/ 48 w 48"/>
                <a:gd name="T13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2">
                  <a:moveTo>
                    <a:pt x="48" y="48"/>
                  </a:moveTo>
                  <a:cubicBezTo>
                    <a:pt x="48" y="61"/>
                    <a:pt x="37" y="72"/>
                    <a:pt x="24" y="72"/>
                  </a:cubicBezTo>
                  <a:cubicBezTo>
                    <a:pt x="11" y="72"/>
                    <a:pt x="0" y="61"/>
                    <a:pt x="0" y="4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lnTo>
                    <a:pt x="48" y="48"/>
                  </a:lnTo>
                  <a:close/>
                </a:path>
              </a:pathLst>
            </a:cu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25C588EF-8454-6F20-8912-5E85436F3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9" y="1603376"/>
              <a:ext cx="239713" cy="150813"/>
            </a:xfrm>
            <a:custGeom>
              <a:avLst/>
              <a:gdLst>
                <a:gd name="T0" fmla="*/ 0 w 64"/>
                <a:gd name="T1" fmla="*/ 0 h 40"/>
                <a:gd name="T2" fmla="*/ 0 w 64"/>
                <a:gd name="T3" fmla="*/ 8 h 40"/>
                <a:gd name="T4" fmla="*/ 32 w 64"/>
                <a:gd name="T5" fmla="*/ 40 h 40"/>
                <a:gd name="T6" fmla="*/ 64 w 64"/>
                <a:gd name="T7" fmla="*/ 8 h 40"/>
                <a:gd name="T8" fmla="*/ 64 w 64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40">
                  <a:moveTo>
                    <a:pt x="0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14" y="40"/>
                    <a:pt x="32" y="40"/>
                  </a:cubicBezTo>
                  <a:cubicBezTo>
                    <a:pt x="50" y="40"/>
                    <a:pt x="64" y="26"/>
                    <a:pt x="64" y="8"/>
                  </a:cubicBezTo>
                  <a:cubicBezTo>
                    <a:pt x="64" y="0"/>
                    <a:pt x="64" y="0"/>
                    <a:pt x="64" y="0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Line 7">
              <a:extLst>
                <a:ext uri="{FF2B5EF4-FFF2-40B4-BE49-F238E27FC236}">
                  <a16:creationId xmlns:a16="http://schemas.microsoft.com/office/drawing/2014/main" id="{D8CF320E-F6D8-31B7-8A06-37C3A30D7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754188"/>
              <a:ext cx="0" cy="4445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Line 8">
              <a:extLst>
                <a:ext uri="{FF2B5EF4-FFF2-40B4-BE49-F238E27FC236}">
                  <a16:creationId xmlns:a16="http://schemas.microsoft.com/office/drawing/2014/main" id="{ABE0927D-52C5-7E3C-9D72-355C1406A7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8851" y="1452563"/>
              <a:ext cx="0" cy="46038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Line 9">
              <a:extLst>
                <a:ext uri="{FF2B5EF4-FFF2-40B4-BE49-F238E27FC236}">
                  <a16:creationId xmlns:a16="http://schemas.microsoft.com/office/drawing/2014/main" id="{27030ECB-7A87-B966-FB39-A3E4338C9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9014" y="1457326"/>
              <a:ext cx="0" cy="41275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10">
              <a:extLst>
                <a:ext uri="{FF2B5EF4-FFF2-40B4-BE49-F238E27FC236}">
                  <a16:creationId xmlns:a16="http://schemas.microsoft.com/office/drawing/2014/main" id="{F12601F4-AC35-BD79-88C0-1CB34D8214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689" y="1457326"/>
              <a:ext cx="0" cy="41275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Line 11">
              <a:extLst>
                <a:ext uri="{FF2B5EF4-FFF2-40B4-BE49-F238E27FC236}">
                  <a16:creationId xmlns:a16="http://schemas.microsoft.com/office/drawing/2014/main" id="{7AFE16F0-EE96-E72A-064E-299AB9E10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789" y="1633538"/>
              <a:ext cx="239713" cy="0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Line 12">
              <a:extLst>
                <a:ext uri="{FF2B5EF4-FFF2-40B4-BE49-F238E27FC236}">
                  <a16:creationId xmlns:a16="http://schemas.microsoft.com/office/drawing/2014/main" id="{B0F8408E-44D6-8018-C3E1-6235AE4909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43051"/>
              <a:ext cx="58738" cy="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2" name="Line 13">
              <a:extLst>
                <a:ext uri="{FF2B5EF4-FFF2-40B4-BE49-F238E27FC236}">
                  <a16:creationId xmlns:a16="http://schemas.microsoft.com/office/drawing/2014/main" id="{E5839423-A3F4-6C22-812E-259CD1743A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573213"/>
              <a:ext cx="58738" cy="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3" name="Line 14">
              <a:extLst>
                <a:ext uri="{FF2B5EF4-FFF2-40B4-BE49-F238E27FC236}">
                  <a16:creationId xmlns:a16="http://schemas.microsoft.com/office/drawing/2014/main" id="{FE70FD8E-5E72-6F8C-4E79-FB9EA165F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43051"/>
              <a:ext cx="60325" cy="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4" name="Line 15">
              <a:extLst>
                <a:ext uri="{FF2B5EF4-FFF2-40B4-BE49-F238E27FC236}">
                  <a16:creationId xmlns:a16="http://schemas.microsoft.com/office/drawing/2014/main" id="{CC1C73C8-3D61-CBAF-8794-7C8F7D05AE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573213"/>
              <a:ext cx="60325" cy="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5" name="Line 16">
              <a:extLst>
                <a:ext uri="{FF2B5EF4-FFF2-40B4-BE49-F238E27FC236}">
                  <a16:creationId xmlns:a16="http://schemas.microsoft.com/office/drawing/2014/main" id="{91E0856A-0348-5821-45CC-E7F03AE13B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9951" y="1603376"/>
              <a:ext cx="58738" cy="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6" name="Line 17">
              <a:extLst>
                <a:ext uri="{FF2B5EF4-FFF2-40B4-BE49-F238E27FC236}">
                  <a16:creationId xmlns:a16="http://schemas.microsoft.com/office/drawing/2014/main" id="{30687CFF-0E07-1032-21ED-2C9AB3DB3F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29014" y="1603376"/>
              <a:ext cx="60325" cy="0"/>
            </a:xfrm>
            <a:prstGeom prst="line">
              <a:avLst/>
            </a:pr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E440EB-6C8B-C08B-A3F8-81095B70C5D0}"/>
              </a:ext>
            </a:extLst>
          </p:cNvPr>
          <p:cNvGrpSpPr/>
          <p:nvPr/>
        </p:nvGrpSpPr>
        <p:grpSpPr>
          <a:xfrm>
            <a:off x="10573347" y="1749960"/>
            <a:ext cx="261938" cy="357188"/>
            <a:chOff x="3360738" y="2155825"/>
            <a:chExt cx="261938" cy="357188"/>
          </a:xfrm>
        </p:grpSpPr>
        <p:sp>
          <p:nvSpPr>
            <p:cNvPr id="58" name="Freeform 626">
              <a:extLst>
                <a:ext uri="{FF2B5EF4-FFF2-40B4-BE49-F238E27FC236}">
                  <a16:creationId xmlns:a16="http://schemas.microsoft.com/office/drawing/2014/main" id="{BAC63D91-4C16-3943-6D5B-899CAC6BB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951" y="2339975"/>
              <a:ext cx="165100" cy="82550"/>
            </a:xfrm>
            <a:custGeom>
              <a:avLst/>
              <a:gdLst>
                <a:gd name="T0" fmla="*/ 0 w 44"/>
                <a:gd name="T1" fmla="*/ 22 h 22"/>
                <a:gd name="T2" fmla="*/ 22 w 44"/>
                <a:gd name="T3" fmla="*/ 0 h 22"/>
                <a:gd name="T4" fmla="*/ 44 w 44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2">
                  <a:moveTo>
                    <a:pt x="0" y="22"/>
                  </a:move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27">
              <a:extLst>
                <a:ext uri="{FF2B5EF4-FFF2-40B4-BE49-F238E27FC236}">
                  <a16:creationId xmlns:a16="http://schemas.microsoft.com/office/drawing/2014/main" id="{A7E6FCA6-B346-FD50-F6FE-673B239A8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3913" y="2422525"/>
              <a:ext cx="46038" cy="90488"/>
            </a:xfrm>
            <a:custGeom>
              <a:avLst/>
              <a:gdLst>
                <a:gd name="T0" fmla="*/ 12 w 12"/>
                <a:gd name="T1" fmla="*/ 0 h 24"/>
                <a:gd name="T2" fmla="*/ 0 w 12"/>
                <a:gd name="T3" fmla="*/ 12 h 24"/>
                <a:gd name="T4" fmla="*/ 12 w 12"/>
                <a:gd name="T5" fmla="*/ 24 h 24"/>
                <a:gd name="T6" fmla="*/ 12 w 1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4">
                  <a:moveTo>
                    <a:pt x="12" y="0"/>
                  </a:moveTo>
                  <a:cubicBezTo>
                    <a:pt x="4" y="0"/>
                    <a:pt x="0" y="6"/>
                    <a:pt x="0" y="12"/>
                  </a:cubicBezTo>
                  <a:cubicBezTo>
                    <a:pt x="0" y="19"/>
                    <a:pt x="4" y="24"/>
                    <a:pt x="12" y="24"/>
                  </a:cubicBezTo>
                  <a:lnTo>
                    <a:pt x="12" y="0"/>
                  </a:lnTo>
                  <a:close/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28">
              <a:extLst>
                <a:ext uri="{FF2B5EF4-FFF2-40B4-BE49-F238E27FC236}">
                  <a16:creationId xmlns:a16="http://schemas.microsoft.com/office/drawing/2014/main" id="{7316B7E8-5804-164F-59E2-BDF1B2590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051" y="2422525"/>
              <a:ext cx="44450" cy="90488"/>
            </a:xfrm>
            <a:custGeom>
              <a:avLst/>
              <a:gdLst>
                <a:gd name="T0" fmla="*/ 0 w 12"/>
                <a:gd name="T1" fmla="*/ 0 h 24"/>
                <a:gd name="T2" fmla="*/ 12 w 12"/>
                <a:gd name="T3" fmla="*/ 12 h 24"/>
                <a:gd name="T4" fmla="*/ 0 w 12"/>
                <a:gd name="T5" fmla="*/ 24 h 24"/>
                <a:gd name="T6" fmla="*/ 0 w 1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4">
                  <a:moveTo>
                    <a:pt x="0" y="0"/>
                  </a:moveTo>
                  <a:cubicBezTo>
                    <a:pt x="8" y="0"/>
                    <a:pt x="12" y="6"/>
                    <a:pt x="12" y="12"/>
                  </a:cubicBezTo>
                  <a:cubicBezTo>
                    <a:pt x="12" y="19"/>
                    <a:pt x="8" y="24"/>
                    <a:pt x="0" y="24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29">
              <a:extLst>
                <a:ext uri="{FF2B5EF4-FFF2-40B4-BE49-F238E27FC236}">
                  <a16:creationId xmlns:a16="http://schemas.microsoft.com/office/drawing/2014/main" id="{EDBA2CF3-8496-8355-A218-63722C9C5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2216150"/>
              <a:ext cx="188913" cy="52388"/>
            </a:xfrm>
            <a:custGeom>
              <a:avLst/>
              <a:gdLst>
                <a:gd name="T0" fmla="*/ 0 w 50"/>
                <a:gd name="T1" fmla="*/ 14 h 14"/>
                <a:gd name="T2" fmla="*/ 50 w 50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14">
                  <a:moveTo>
                    <a:pt x="0" y="14"/>
                  </a:moveTo>
                  <a:cubicBezTo>
                    <a:pt x="14" y="0"/>
                    <a:pt x="36" y="0"/>
                    <a:pt x="50" y="14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30">
              <a:extLst>
                <a:ext uri="{FF2B5EF4-FFF2-40B4-BE49-F238E27FC236}">
                  <a16:creationId xmlns:a16="http://schemas.microsoft.com/office/drawing/2014/main" id="{921E141F-0CE8-EECA-5129-5E4C9786C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2155825"/>
              <a:ext cx="261938" cy="74613"/>
            </a:xfrm>
            <a:custGeom>
              <a:avLst/>
              <a:gdLst>
                <a:gd name="T0" fmla="*/ 70 w 70"/>
                <a:gd name="T1" fmla="*/ 20 h 20"/>
                <a:gd name="T2" fmla="*/ 0 w 70"/>
                <a:gd name="T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0" h="20">
                  <a:moveTo>
                    <a:pt x="70" y="20"/>
                  </a:moveTo>
                  <a:cubicBezTo>
                    <a:pt x="51" y="0"/>
                    <a:pt x="19" y="0"/>
                    <a:pt x="0" y="20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31">
              <a:extLst>
                <a:ext uri="{FF2B5EF4-FFF2-40B4-BE49-F238E27FC236}">
                  <a16:creationId xmlns:a16="http://schemas.microsoft.com/office/drawing/2014/main" id="{BBDF6786-B9F6-4088-A7D9-C487FF7A4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1" y="2271713"/>
              <a:ext cx="112713" cy="30163"/>
            </a:xfrm>
            <a:custGeom>
              <a:avLst/>
              <a:gdLst>
                <a:gd name="T0" fmla="*/ 0 w 30"/>
                <a:gd name="T1" fmla="*/ 8 h 8"/>
                <a:gd name="T2" fmla="*/ 30 w 30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8">
                  <a:moveTo>
                    <a:pt x="0" y="8"/>
                  </a:moveTo>
                  <a:cubicBezTo>
                    <a:pt x="8" y="0"/>
                    <a:pt x="22" y="0"/>
                    <a:pt x="30" y="8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32">
              <a:extLst>
                <a:ext uri="{FF2B5EF4-FFF2-40B4-BE49-F238E27FC236}">
                  <a16:creationId xmlns:a16="http://schemas.microsoft.com/office/drawing/2014/main" id="{2B7A0482-44D9-B97C-9C57-F746F0CF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2216150"/>
              <a:ext cx="188913" cy="52388"/>
            </a:xfrm>
            <a:custGeom>
              <a:avLst/>
              <a:gdLst>
                <a:gd name="T0" fmla="*/ 50 w 50"/>
                <a:gd name="T1" fmla="*/ 14 h 14"/>
                <a:gd name="T2" fmla="*/ 0 w 50"/>
                <a:gd name="T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" h="14">
                  <a:moveTo>
                    <a:pt x="50" y="14"/>
                  </a:moveTo>
                  <a:cubicBezTo>
                    <a:pt x="36" y="0"/>
                    <a:pt x="14" y="0"/>
                    <a:pt x="0" y="14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33">
              <a:extLst>
                <a:ext uri="{FF2B5EF4-FFF2-40B4-BE49-F238E27FC236}">
                  <a16:creationId xmlns:a16="http://schemas.microsoft.com/office/drawing/2014/main" id="{B295FD69-81D1-6E2E-CBA0-B4DC417B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1" y="2271713"/>
              <a:ext cx="112713" cy="30163"/>
            </a:xfrm>
            <a:custGeom>
              <a:avLst/>
              <a:gdLst>
                <a:gd name="T0" fmla="*/ 30 w 30"/>
                <a:gd name="T1" fmla="*/ 8 h 8"/>
                <a:gd name="T2" fmla="*/ 0 w 30"/>
                <a:gd name="T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0" h="8">
                  <a:moveTo>
                    <a:pt x="30" y="8"/>
                  </a:moveTo>
                  <a:cubicBezTo>
                    <a:pt x="22" y="0"/>
                    <a:pt x="8" y="0"/>
                    <a:pt x="0" y="8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37FE9B8-B89C-AF21-AB31-9B7F0758E18B}"/>
              </a:ext>
            </a:extLst>
          </p:cNvPr>
          <p:cNvGrpSpPr/>
          <p:nvPr/>
        </p:nvGrpSpPr>
        <p:grpSpPr>
          <a:xfrm>
            <a:off x="7066757" y="3522111"/>
            <a:ext cx="346075" cy="317501"/>
            <a:chOff x="6283325" y="2190750"/>
            <a:chExt cx="346075" cy="317501"/>
          </a:xfrm>
        </p:grpSpPr>
        <p:sp>
          <p:nvSpPr>
            <p:cNvPr id="76" name="Freeform 55">
              <a:extLst>
                <a:ext uri="{FF2B5EF4-FFF2-40B4-BE49-F238E27FC236}">
                  <a16:creationId xmlns:a16="http://schemas.microsoft.com/office/drawing/2014/main" id="{251E5E8C-399A-105B-41DD-6A79AFB42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2297113"/>
              <a:ext cx="346075" cy="211138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7" name="Freeform 56">
              <a:extLst>
                <a:ext uri="{FF2B5EF4-FFF2-40B4-BE49-F238E27FC236}">
                  <a16:creationId xmlns:a16="http://schemas.microsoft.com/office/drawing/2014/main" id="{2AD458BF-72E2-DE87-B5FE-ABDAE7E9E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8575" y="2190750"/>
              <a:ext cx="141288" cy="23813"/>
            </a:xfrm>
            <a:custGeom>
              <a:avLst/>
              <a:gdLst>
                <a:gd name="T0" fmla="*/ 38 w 38"/>
                <a:gd name="T1" fmla="*/ 6 h 6"/>
                <a:gd name="T2" fmla="*/ 19 w 38"/>
                <a:gd name="T3" fmla="*/ 0 h 6"/>
                <a:gd name="T4" fmla="*/ 0 w 3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6">
                  <a:moveTo>
                    <a:pt x="38" y="6"/>
                  </a:moveTo>
                  <a:cubicBezTo>
                    <a:pt x="33" y="2"/>
                    <a:pt x="26" y="0"/>
                    <a:pt x="19" y="0"/>
                  </a:cubicBezTo>
                  <a:cubicBezTo>
                    <a:pt x="12" y="0"/>
                    <a:pt x="6" y="2"/>
                    <a:pt x="0" y="6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57">
              <a:extLst>
                <a:ext uri="{FF2B5EF4-FFF2-40B4-BE49-F238E27FC236}">
                  <a16:creationId xmlns:a16="http://schemas.microsoft.com/office/drawing/2014/main" id="{DA3E63E6-D7AA-0BE1-BE28-4E9CBDE74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6038" y="2220913"/>
              <a:ext cx="109538" cy="15875"/>
            </a:xfrm>
            <a:custGeom>
              <a:avLst/>
              <a:gdLst>
                <a:gd name="T0" fmla="*/ 29 w 29"/>
                <a:gd name="T1" fmla="*/ 4 h 4"/>
                <a:gd name="T2" fmla="*/ 14 w 29"/>
                <a:gd name="T3" fmla="*/ 0 h 4"/>
                <a:gd name="T4" fmla="*/ 0 w 2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">
                  <a:moveTo>
                    <a:pt x="29" y="4"/>
                  </a:moveTo>
                  <a:cubicBezTo>
                    <a:pt x="25" y="2"/>
                    <a:pt x="20" y="0"/>
                    <a:pt x="14" y="0"/>
                  </a:cubicBezTo>
                  <a:cubicBezTo>
                    <a:pt x="9" y="0"/>
                    <a:pt x="4" y="2"/>
                    <a:pt x="0" y="4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58">
              <a:extLst>
                <a:ext uri="{FF2B5EF4-FFF2-40B4-BE49-F238E27FC236}">
                  <a16:creationId xmlns:a16="http://schemas.microsoft.com/office/drawing/2014/main" id="{04FC8B3D-11EC-BC69-B783-D700684A8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251075"/>
              <a:ext cx="74613" cy="11113"/>
            </a:xfrm>
            <a:custGeom>
              <a:avLst/>
              <a:gdLst>
                <a:gd name="T0" fmla="*/ 20 w 20"/>
                <a:gd name="T1" fmla="*/ 3 h 3"/>
                <a:gd name="T2" fmla="*/ 10 w 20"/>
                <a:gd name="T3" fmla="*/ 0 h 3"/>
                <a:gd name="T4" fmla="*/ 0 w 20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">
                  <a:moveTo>
                    <a:pt x="20" y="3"/>
                  </a:moveTo>
                  <a:cubicBezTo>
                    <a:pt x="17" y="1"/>
                    <a:pt x="14" y="0"/>
                    <a:pt x="10" y="0"/>
                  </a:cubicBezTo>
                  <a:cubicBezTo>
                    <a:pt x="7" y="0"/>
                    <a:pt x="3" y="1"/>
                    <a:pt x="0" y="3"/>
                  </a:cubicBezTo>
                </a:path>
              </a:pathLst>
            </a:custGeom>
            <a:noFill/>
            <a:ln w="14288" cap="rnd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494E5D-E4C4-6558-0A7F-19B4578E9B68}"/>
              </a:ext>
            </a:extLst>
          </p:cNvPr>
          <p:cNvGrpSpPr/>
          <p:nvPr/>
        </p:nvGrpSpPr>
        <p:grpSpPr>
          <a:xfrm>
            <a:off x="10489210" y="3507825"/>
            <a:ext cx="346075" cy="331787"/>
            <a:chOff x="8447088" y="2176463"/>
            <a:chExt cx="346075" cy="331787"/>
          </a:xfrm>
        </p:grpSpPr>
        <p:sp>
          <p:nvSpPr>
            <p:cNvPr id="81" name="Freeform 137">
              <a:extLst>
                <a:ext uri="{FF2B5EF4-FFF2-40B4-BE49-F238E27FC236}">
                  <a16:creationId xmlns:a16="http://schemas.microsoft.com/office/drawing/2014/main" id="{7AB37B9D-371C-097B-A432-1ADFBEF1C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7250" y="2432050"/>
              <a:ext cx="285750" cy="76200"/>
            </a:xfrm>
            <a:custGeom>
              <a:avLst/>
              <a:gdLst>
                <a:gd name="T0" fmla="*/ 0 w 76"/>
                <a:gd name="T1" fmla="*/ 10 h 20"/>
                <a:gd name="T2" fmla="*/ 10 w 76"/>
                <a:gd name="T3" fmla="*/ 0 h 20"/>
                <a:gd name="T4" fmla="*/ 66 w 76"/>
                <a:gd name="T5" fmla="*/ 0 h 20"/>
                <a:gd name="T6" fmla="*/ 76 w 76"/>
                <a:gd name="T7" fmla="*/ 10 h 20"/>
                <a:gd name="T8" fmla="*/ 66 w 76"/>
                <a:gd name="T9" fmla="*/ 20 h 20"/>
                <a:gd name="T10" fmla="*/ 10 w 76"/>
                <a:gd name="T11" fmla="*/ 20 h 20"/>
                <a:gd name="T12" fmla="*/ 0 w 76"/>
                <a:gd name="T13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20">
                  <a:moveTo>
                    <a:pt x="0" y="10"/>
                  </a:moveTo>
                  <a:cubicBezTo>
                    <a:pt x="0" y="4"/>
                    <a:pt x="4" y="0"/>
                    <a:pt x="10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2" y="0"/>
                    <a:pt x="76" y="4"/>
                    <a:pt x="76" y="10"/>
                  </a:cubicBezTo>
                  <a:cubicBezTo>
                    <a:pt x="76" y="16"/>
                    <a:pt x="72" y="20"/>
                    <a:pt x="66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lose/>
                </a:path>
              </a:pathLst>
            </a:cu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Line 138">
              <a:extLst>
                <a:ext uri="{FF2B5EF4-FFF2-40B4-BE49-F238E27FC236}">
                  <a16:creationId xmlns:a16="http://schemas.microsoft.com/office/drawing/2014/main" id="{789F53D7-ED96-674F-EC11-7FD81144C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8363" y="2432050"/>
              <a:ext cx="65088" cy="65088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Line 139">
              <a:extLst>
                <a:ext uri="{FF2B5EF4-FFF2-40B4-BE49-F238E27FC236}">
                  <a16:creationId xmlns:a16="http://schemas.microsoft.com/office/drawing/2014/main" id="{BEDAA3EE-4512-E4A5-AFE6-F484B50EB0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23288" y="2432050"/>
              <a:ext cx="74613" cy="76200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Line 140">
              <a:extLst>
                <a:ext uri="{FF2B5EF4-FFF2-40B4-BE49-F238E27FC236}">
                  <a16:creationId xmlns:a16="http://schemas.microsoft.com/office/drawing/2014/main" id="{5C3E6C6A-E7EC-4AF6-D8FE-689B503368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67738" y="2432050"/>
              <a:ext cx="74613" cy="76200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Line 141">
              <a:extLst>
                <a:ext uri="{FF2B5EF4-FFF2-40B4-BE49-F238E27FC236}">
                  <a16:creationId xmlns:a16="http://schemas.microsoft.com/office/drawing/2014/main" id="{535B6373-EBF5-0C83-AFC2-03CF98BFB2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12188" y="2432050"/>
              <a:ext cx="76200" cy="76200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Line 142">
              <a:extLst>
                <a:ext uri="{FF2B5EF4-FFF2-40B4-BE49-F238E27FC236}">
                  <a16:creationId xmlns:a16="http://schemas.microsoft.com/office/drawing/2014/main" id="{83965A0E-E1DB-9B25-56D8-2F93D6F83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58225" y="2432050"/>
              <a:ext cx="74613" cy="76200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Line 143">
              <a:extLst>
                <a:ext uri="{FF2B5EF4-FFF2-40B4-BE49-F238E27FC236}">
                  <a16:creationId xmlns:a16="http://schemas.microsoft.com/office/drawing/2014/main" id="{9CFDA5EC-A6C6-B5D2-9C4F-580CBAD96B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02675" y="2451100"/>
              <a:ext cx="57150" cy="57150"/>
            </a:xfrm>
            <a:prstGeom prst="line">
              <a:avLst/>
            </a:pr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144">
              <a:extLst>
                <a:ext uri="{FF2B5EF4-FFF2-40B4-BE49-F238E27FC236}">
                  <a16:creationId xmlns:a16="http://schemas.microsoft.com/office/drawing/2014/main" id="{EFCF63F0-2EB4-0057-7137-6943C0A2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088" y="2176463"/>
              <a:ext cx="346075" cy="211138"/>
            </a:xfrm>
            <a:custGeom>
              <a:avLst/>
              <a:gdLst>
                <a:gd name="T0" fmla="*/ 92 w 92"/>
                <a:gd name="T1" fmla="*/ 36 h 56"/>
                <a:gd name="T2" fmla="*/ 71 w 92"/>
                <a:gd name="T3" fmla="*/ 16 h 56"/>
                <a:gd name="T4" fmla="*/ 46 w 92"/>
                <a:gd name="T5" fmla="*/ 0 h 56"/>
                <a:gd name="T6" fmla="*/ 18 w 92"/>
                <a:gd name="T7" fmla="*/ 26 h 56"/>
                <a:gd name="T8" fmla="*/ 0 w 92"/>
                <a:gd name="T9" fmla="*/ 41 h 56"/>
                <a:gd name="T10" fmla="*/ 16 w 92"/>
                <a:gd name="T11" fmla="*/ 56 h 56"/>
                <a:gd name="T12" fmla="*/ 74 w 92"/>
                <a:gd name="T13" fmla="*/ 56 h 56"/>
                <a:gd name="T14" fmla="*/ 92 w 92"/>
                <a:gd name="T15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6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noFill/>
            <a:ln w="14288" cap="flat">
              <a:solidFill>
                <a:srgbClr val="3EC97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17402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0" grpId="0"/>
      <p:bldP spid="22" grpId="0"/>
      <p:bldP spid="23" grpId="0"/>
      <p:bldP spid="25" grpId="0"/>
      <p:bldP spid="26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a virtual reality headset&#10;&#10;Description automatically generated with medium confidence">
            <a:extLst>
              <a:ext uri="{FF2B5EF4-FFF2-40B4-BE49-F238E27FC236}">
                <a16:creationId xmlns:a16="http://schemas.microsoft.com/office/drawing/2014/main" id="{5C977040-35DE-20EE-20B3-DD995B124B2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BFBA8F-7D78-8285-AED0-C5290A6647C9}"/>
              </a:ext>
            </a:extLst>
          </p:cNvPr>
          <p:cNvSpPr/>
          <p:nvPr/>
        </p:nvSpPr>
        <p:spPr>
          <a:xfrm flipV="1">
            <a:off x="0" y="4655397"/>
            <a:ext cx="2467897" cy="2202602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4425EA-403F-10F0-EC76-62F818C80832}"/>
              </a:ext>
            </a:extLst>
          </p:cNvPr>
          <p:cNvSpPr/>
          <p:nvPr/>
        </p:nvSpPr>
        <p:spPr>
          <a:xfrm flipH="1">
            <a:off x="8909079" y="0"/>
            <a:ext cx="3282921" cy="2930012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" name="Rectangle: Rounded Corners 6">
            <a:extLst>
              <a:ext uri="{FF2B5EF4-FFF2-40B4-BE49-F238E27FC236}">
                <a16:creationId xmlns:a16="http://schemas.microsoft.com/office/drawing/2014/main" id="{6D77AFFB-DDCE-B90D-6A03-2442BB76A8C9}"/>
              </a:ext>
            </a:extLst>
          </p:cNvPr>
          <p:cNvSpPr/>
          <p:nvPr/>
        </p:nvSpPr>
        <p:spPr>
          <a:xfrm>
            <a:off x="442913" y="661220"/>
            <a:ext cx="11296803" cy="5159477"/>
          </a:xfrm>
          <a:prstGeom prst="roundRect">
            <a:avLst>
              <a:gd name="adj" fmla="val 19175"/>
            </a:avLst>
          </a:prstGeom>
          <a:ln w="3810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2DECB0-0C72-814E-DEDF-5BA9B4BD472D}"/>
              </a:ext>
            </a:extLst>
          </p:cNvPr>
          <p:cNvSpPr/>
          <p:nvPr/>
        </p:nvSpPr>
        <p:spPr>
          <a:xfrm>
            <a:off x="436039" y="725210"/>
            <a:ext cx="11296803" cy="5159477"/>
          </a:xfrm>
          <a:prstGeom prst="roundRect">
            <a:avLst>
              <a:gd name="adj" fmla="val 19175"/>
            </a:avLst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1"/>
            <a:tileRect/>
          </a:gradFill>
          <a:ln w="19050"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CD7FB-EB2B-7A0E-1853-4FE4A870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B7D3A-888D-42B2-A743-ECCEF02EFA39}" type="slidenum">
              <a:rPr lang="en-ID" smtClean="0"/>
              <a:pPr/>
              <a:t>8</a:t>
            </a:fld>
            <a:endParaRPr lang="en-ID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3A27295-046D-4702-B31E-A900BD604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88" y="1243835"/>
            <a:ext cx="11377611" cy="541853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6628C907-0CD2-4840-B7C5-767796669F53}"/>
              </a:ext>
            </a:extLst>
          </p:cNvPr>
          <p:cNvSpPr txBox="1">
            <a:spLocks/>
          </p:cNvSpPr>
          <p:nvPr/>
        </p:nvSpPr>
        <p:spPr>
          <a:xfrm>
            <a:off x="939388" y="1857594"/>
            <a:ext cx="4674931" cy="314281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this step, we use tree policy to construct path from root to most promising leaf node. A leaf node is a node which has unexplored child node(s).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1CEF7-8028-46FF-A3B2-157F21D02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03" y="1479367"/>
            <a:ext cx="3654545" cy="36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person wearing a hat and holding his hands up&#10;&#10;Description automatically generated with low confidence">
            <a:extLst>
              <a:ext uri="{FF2B5EF4-FFF2-40B4-BE49-F238E27FC236}">
                <a16:creationId xmlns:a16="http://schemas.microsoft.com/office/drawing/2014/main" id="{84A3BBA6-64DA-65E4-1B97-13EF5D667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" t="-3" r="-209" b="1"/>
          <a:stretch/>
        </p:blipFill>
        <p:spPr>
          <a:xfrm>
            <a:off x="0" y="0"/>
            <a:ext cx="12206513" cy="6858000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8DACE8B-EB3F-3132-BA21-CCDD8120EC10}"/>
              </a:ext>
            </a:extLst>
          </p:cNvPr>
          <p:cNvSpPr/>
          <p:nvPr/>
        </p:nvSpPr>
        <p:spPr>
          <a:xfrm>
            <a:off x="0" y="0"/>
            <a:ext cx="2825918" cy="2522136"/>
          </a:xfrm>
          <a:custGeom>
            <a:avLst/>
            <a:gdLst>
              <a:gd name="connsiteX0" fmla="*/ 0 w 3202080"/>
              <a:gd name="connsiteY0" fmla="*/ 0 h 2857861"/>
              <a:gd name="connsiteX1" fmla="*/ 2670338 w 3202080"/>
              <a:gd name="connsiteY1" fmla="*/ 0 h 2857861"/>
              <a:gd name="connsiteX2" fmla="*/ 2760641 w 3202080"/>
              <a:gd name="connsiteY2" fmla="*/ 99359 h 2857861"/>
              <a:gd name="connsiteX3" fmla="*/ 3202080 w 3202080"/>
              <a:gd name="connsiteY3" fmla="*/ 1329028 h 2857861"/>
              <a:gd name="connsiteX4" fmla="*/ 3050164 w 3202080"/>
              <a:gd name="connsiteY4" fmla="*/ 2081502 h 2857861"/>
              <a:gd name="connsiteX5" fmla="*/ 3004343 w 3202080"/>
              <a:gd name="connsiteY5" fmla="*/ 2165924 h 2857861"/>
              <a:gd name="connsiteX6" fmla="*/ 2900605 w 3202080"/>
              <a:gd name="connsiteY6" fmla="*/ 2291653 h 2857861"/>
              <a:gd name="connsiteX7" fmla="*/ 1533654 w 3202080"/>
              <a:gd name="connsiteY7" fmla="*/ 2857861 h 2857861"/>
              <a:gd name="connsiteX8" fmla="*/ 41934 w 3202080"/>
              <a:gd name="connsiteY8" fmla="*/ 2154371 h 2857861"/>
              <a:gd name="connsiteX9" fmla="*/ 0 w 3202080"/>
              <a:gd name="connsiteY9" fmla="*/ 2098294 h 2857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2080" h="2857861">
                <a:moveTo>
                  <a:pt x="0" y="0"/>
                </a:moveTo>
                <a:lnTo>
                  <a:pt x="2670338" y="0"/>
                </a:lnTo>
                <a:lnTo>
                  <a:pt x="2760641" y="99359"/>
                </a:lnTo>
                <a:cubicBezTo>
                  <a:pt x="3036417" y="433523"/>
                  <a:pt x="3202080" y="861929"/>
                  <a:pt x="3202080" y="1329028"/>
                </a:cubicBezTo>
                <a:cubicBezTo>
                  <a:pt x="3202080" y="1595943"/>
                  <a:pt x="3147985" y="1850220"/>
                  <a:pt x="3050164" y="2081502"/>
                </a:cubicBezTo>
                <a:lnTo>
                  <a:pt x="3004343" y="2165924"/>
                </a:lnTo>
                <a:lnTo>
                  <a:pt x="2900605" y="2291653"/>
                </a:lnTo>
                <a:cubicBezTo>
                  <a:pt x="2550770" y="2641484"/>
                  <a:pt x="2067481" y="2857861"/>
                  <a:pt x="1533654" y="2857861"/>
                </a:cubicBezTo>
                <a:cubicBezTo>
                  <a:pt x="933098" y="2857861"/>
                  <a:pt x="396503" y="2584010"/>
                  <a:pt x="41934" y="2154371"/>
                </a:cubicBezTo>
                <a:lnTo>
                  <a:pt x="0" y="2098294"/>
                </a:lnTo>
                <a:close/>
              </a:path>
            </a:pathLst>
          </a:custGeom>
          <a:gradFill>
            <a:gsLst>
              <a:gs pos="0">
                <a:srgbClr val="1F55DE">
                  <a:alpha val="0"/>
                </a:srgbClr>
              </a:gs>
              <a:gs pos="100000">
                <a:srgbClr val="3EC973">
                  <a:alpha val="50000"/>
                </a:srgbClr>
              </a:gs>
            </a:gsLst>
            <a:lin ang="10800000" scaled="1"/>
          </a:gra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846DD4-9738-6097-230F-E9693ED51F00}"/>
              </a:ext>
            </a:extLst>
          </p:cNvPr>
          <p:cNvSpPr/>
          <p:nvPr/>
        </p:nvSpPr>
        <p:spPr>
          <a:xfrm>
            <a:off x="14513" y="0"/>
            <a:ext cx="12192000" cy="3836821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6200000" scaled="1"/>
            <a:tileRect/>
          </a:gradFill>
          <a:ln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lide Number Placeholder 3">
            <a:extLst>
              <a:ext uri="{FF2B5EF4-FFF2-40B4-BE49-F238E27FC236}">
                <a16:creationId xmlns:a16="http://schemas.microsoft.com/office/drawing/2014/main" id="{228B6309-490F-CD83-CFEE-2A316705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4" y="6356350"/>
            <a:ext cx="2743200" cy="365125"/>
          </a:xfrm>
        </p:spPr>
        <p:txBody>
          <a:bodyPr/>
          <a:lstStyle/>
          <a:p>
            <a:fld id="{C91B7D3A-888D-42B2-A743-ECCEF02EFA39}" type="slidenum">
              <a:rPr lang="en-ID" smtClean="0"/>
              <a:pPr/>
              <a:t>9</a:t>
            </a:fld>
            <a:endParaRPr lang="en-ID" dirty="0"/>
          </a:p>
        </p:txBody>
      </p:sp>
      <p:sp useBgFill="1"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AC78016-190D-46BB-8B67-5EC1534873FB}"/>
              </a:ext>
            </a:extLst>
          </p:cNvPr>
          <p:cNvSpPr/>
          <p:nvPr/>
        </p:nvSpPr>
        <p:spPr>
          <a:xfrm>
            <a:off x="442913" y="661220"/>
            <a:ext cx="11296803" cy="5159477"/>
          </a:xfrm>
          <a:prstGeom prst="roundRect">
            <a:avLst>
              <a:gd name="adj" fmla="val 19175"/>
            </a:avLst>
          </a:prstGeom>
          <a:ln w="38100">
            <a:gradFill flip="none" rotWithShape="1">
              <a:gsLst>
                <a:gs pos="0">
                  <a:srgbClr val="1F55DE">
                    <a:alpha val="90000"/>
                  </a:srgbClr>
                </a:gs>
                <a:gs pos="100000">
                  <a:srgbClr val="3EC973">
                    <a:alpha val="75000"/>
                  </a:srgbClr>
                </a:gs>
              </a:gsLst>
              <a:lin ang="8100000" scaled="1"/>
              <a:tileRect/>
            </a:gradFill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8097EC5-3F34-46DA-9022-2ABBBA0D6956}"/>
              </a:ext>
            </a:extLst>
          </p:cNvPr>
          <p:cNvSpPr/>
          <p:nvPr/>
        </p:nvSpPr>
        <p:spPr>
          <a:xfrm>
            <a:off x="436039" y="687633"/>
            <a:ext cx="11296803" cy="3345092"/>
          </a:xfrm>
          <a:prstGeom prst="roundRect">
            <a:avLst>
              <a:gd name="adj" fmla="val 19175"/>
            </a:avLst>
          </a:prstGeom>
          <a:gradFill flip="none" rotWithShape="1">
            <a:gsLst>
              <a:gs pos="0">
                <a:schemeClr val="tx1">
                  <a:alpha val="35000"/>
                </a:schemeClr>
              </a:gs>
              <a:gs pos="100000">
                <a:schemeClr val="tx1">
                  <a:alpha val="10000"/>
                </a:schemeClr>
              </a:gs>
            </a:gsLst>
            <a:lin ang="18900000" scaled="1"/>
            <a:tileRect/>
          </a:gradFill>
          <a:ln w="19050">
            <a:noFill/>
          </a:ln>
          <a:effectLst>
            <a:outerShdw blurRad="152400" dist="63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01734076-B8DB-445D-BB5C-95CA45058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88" y="1243835"/>
            <a:ext cx="11377611" cy="541853"/>
          </a:xfrm>
        </p:spPr>
        <p:txBody>
          <a:bodyPr/>
          <a:lstStyle/>
          <a:p>
            <a:r>
              <a:rPr lang="en-US" dirty="0"/>
              <a:t>Expansion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A14086BC-1DD5-4505-86A6-AB069F8051D7}"/>
              </a:ext>
            </a:extLst>
          </p:cNvPr>
          <p:cNvSpPr txBox="1">
            <a:spLocks/>
          </p:cNvSpPr>
          <p:nvPr/>
        </p:nvSpPr>
        <p:spPr>
          <a:xfrm>
            <a:off x="1071011" y="2099254"/>
            <a:ext cx="5335726" cy="232353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Remember that we reach a leaf node at the end of selection?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 expansion step, we simply randomly pick an unexplored node of a leaf node.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AD6CE-1CC0-4FB1-A600-858C8C3E8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24" y="1349129"/>
            <a:ext cx="3076953" cy="38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815</Words>
  <Application>Microsoft Office PowerPoint</Application>
  <PresentationFormat>Widescreen</PresentationFormat>
  <Paragraphs>122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Segoe UI</vt:lpstr>
      <vt:lpstr>Segoe UI Light</vt:lpstr>
      <vt:lpstr>Wingdings</vt:lpstr>
      <vt:lpstr>Office Theme</vt:lpstr>
      <vt:lpstr>Monte Carlo Tree Search</vt:lpstr>
      <vt:lpstr>PowerPoint Presentation</vt:lpstr>
      <vt:lpstr>Table Of Contents</vt:lpstr>
      <vt:lpstr>Background Knowledge</vt:lpstr>
      <vt:lpstr>Introduction</vt:lpstr>
      <vt:lpstr>Introduction</vt:lpstr>
      <vt:lpstr>PowerPoint Presentation</vt:lpstr>
      <vt:lpstr>Selection</vt:lpstr>
      <vt:lpstr>Expansion</vt:lpstr>
      <vt:lpstr>Simulation (or Roll-out)</vt:lpstr>
      <vt:lpstr>Backup (or Update) :</vt:lpstr>
      <vt:lpstr>Tic Tac Toe example:</vt:lpstr>
      <vt:lpstr>Real Life Example</vt:lpstr>
      <vt:lpstr>Real Life Example</vt:lpstr>
      <vt:lpstr>Real Life Example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REALITY</dc:title>
  <dc:creator>it 24slides3</dc:creator>
  <cp:lastModifiedBy>Ossama Mehmood</cp:lastModifiedBy>
  <cp:revision>62</cp:revision>
  <dcterms:created xsi:type="dcterms:W3CDTF">2022-07-01T03:55:33Z</dcterms:created>
  <dcterms:modified xsi:type="dcterms:W3CDTF">2022-12-16T06:43:07Z</dcterms:modified>
</cp:coreProperties>
</file>